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4" r:id="rId1"/>
  </p:sldMasterIdLst>
  <p:notesMasterIdLst>
    <p:notesMasterId r:id="rId17"/>
  </p:notesMasterIdLst>
  <p:handoutMasterIdLst>
    <p:handoutMasterId r:id="rId18"/>
  </p:handoutMasterIdLst>
  <p:sldIdLst>
    <p:sldId id="312" r:id="rId2"/>
    <p:sldId id="313" r:id="rId3"/>
    <p:sldId id="314" r:id="rId4"/>
    <p:sldId id="315" r:id="rId5"/>
    <p:sldId id="316" r:id="rId6"/>
    <p:sldId id="317" r:id="rId7"/>
    <p:sldId id="324" r:id="rId8"/>
    <p:sldId id="320" r:id="rId9"/>
    <p:sldId id="326" r:id="rId10"/>
    <p:sldId id="327" r:id="rId11"/>
    <p:sldId id="321" r:id="rId12"/>
    <p:sldId id="322" r:id="rId13"/>
    <p:sldId id="308" r:id="rId14"/>
    <p:sldId id="325" r:id="rId15"/>
    <p:sldId id="310" r:id="rId16"/>
  </p:sldIdLst>
  <p:sldSz cx="9601200" cy="704056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5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5FC2EF"/>
    <a:srgbClr val="66FF66"/>
    <a:srgbClr val="7A5A00"/>
    <a:srgbClr val="CCECFF"/>
    <a:srgbClr val="00FFCC"/>
    <a:srgbClr val="00FF99"/>
    <a:srgbClr val="99FF66"/>
    <a:srgbClr val="33CC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6" autoAdjust="0"/>
    <p:restoredTop sz="96183" autoAdjust="0"/>
  </p:normalViewPr>
  <p:slideViewPr>
    <p:cSldViewPr>
      <p:cViewPr varScale="1">
        <p:scale>
          <a:sx n="103" d="100"/>
          <a:sy n="103" d="100"/>
        </p:scale>
        <p:origin x="642" y="90"/>
      </p:cViewPr>
      <p:guideLst>
        <p:guide orient="horz" pos="2365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566" y="-84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1100" cap="non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MT/Dayton JEDD Revenues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118044068020911E-2"/>
          <c:y val="7.1004075451310655E-2"/>
          <c:w val="0.95513718873376097"/>
          <c:h val="0.817814169637730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ln w="34925" cap="rnd">
              <a:solidFill>
                <a:srgbClr val="0070C0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4.4054676988905847E-2"/>
                  <c:y val="-1.80422787395948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94-4E7C-B56D-1E5F90C23715}"/>
                </c:ext>
              </c:extLst>
            </c:dLbl>
            <c:dLbl>
              <c:idx val="6"/>
              <c:layout>
                <c:manualLayout>
                  <c:x val="-4.6855797437085067E-2"/>
                  <c:y val="-2.9152056288606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94-4E7C-B56D-1E5F90C23715}"/>
                </c:ext>
              </c:extLst>
            </c:dLbl>
            <c:dLbl>
              <c:idx val="8"/>
              <c:layout>
                <c:manualLayout>
                  <c:x val="-4.2654116764816265E-2"/>
                  <c:y val="-3.1374011798408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94-4E7C-B56D-1E5F90C23715}"/>
                </c:ext>
              </c:extLst>
            </c:dLbl>
            <c:dLbl>
              <c:idx val="9"/>
              <c:layout>
                <c:manualLayout>
                  <c:x val="-4.6855797437085067E-2"/>
                  <c:y val="-3.58179228180134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94-4E7C-B56D-1E5F90C23715}"/>
                </c:ext>
              </c:extLst>
            </c:dLbl>
            <c:dLbl>
              <c:idx val="10"/>
              <c:layout>
                <c:manualLayout>
                  <c:x val="-5.2458038333443612E-2"/>
                  <c:y val="3.9728564515265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94-4E7C-B56D-1E5F90C23715}"/>
                </c:ext>
              </c:extLst>
            </c:dLbl>
            <c:dLbl>
              <c:idx val="11"/>
              <c:layout>
                <c:manualLayout>
                  <c:x val="-6.5063080350250338E-2"/>
                  <c:y val="-4.026183383761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94-4E7C-B56D-1E5F90C23715}"/>
                </c:ext>
              </c:extLst>
            </c:dLbl>
            <c:dLbl>
              <c:idx val="13"/>
              <c:layout>
                <c:manualLayout>
                  <c:x val="-4.6855797437085067E-2"/>
                  <c:y val="-3.5817922818013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94-4E7C-B56D-1E5F90C23715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Sheet1!$A$3:$A$19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2015*</c:v>
                </c:pt>
                <c:pt idx="9">
                  <c:v>2016*</c:v>
                </c:pt>
                <c:pt idx="10">
                  <c:v>2017*</c:v>
                </c:pt>
                <c:pt idx="11">
                  <c:v>2018*</c:v>
                </c:pt>
                <c:pt idx="12">
                  <c:v>2019*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2023 -(3/4)</c:v>
                </c:pt>
              </c:strCache>
            </c:strRef>
          </c:cat>
          <c:val>
            <c:numRef>
              <c:f>Sheet1!$B$3:$B$19</c:f>
              <c:numCache>
                <c:formatCode>"$"#,##0_);\("$"#,##0\)</c:formatCode>
                <c:ptCount val="17"/>
                <c:pt idx="0">
                  <c:v>168041</c:v>
                </c:pt>
                <c:pt idx="1">
                  <c:v>194221</c:v>
                </c:pt>
                <c:pt idx="2">
                  <c:v>207369</c:v>
                </c:pt>
                <c:pt idx="3">
                  <c:v>185884</c:v>
                </c:pt>
                <c:pt idx="4">
                  <c:v>167029</c:v>
                </c:pt>
                <c:pt idx="5">
                  <c:v>185850</c:v>
                </c:pt>
                <c:pt idx="6">
                  <c:v>180943</c:v>
                </c:pt>
                <c:pt idx="7">
                  <c:v>222111</c:v>
                </c:pt>
                <c:pt idx="8">
                  <c:v>305800</c:v>
                </c:pt>
                <c:pt idx="9">
                  <c:v>318398</c:v>
                </c:pt>
                <c:pt idx="10">
                  <c:v>345754</c:v>
                </c:pt>
                <c:pt idx="11">
                  <c:v>358399</c:v>
                </c:pt>
                <c:pt idx="12">
                  <c:v>384028</c:v>
                </c:pt>
                <c:pt idx="13">
                  <c:v>372270</c:v>
                </c:pt>
                <c:pt idx="14">
                  <c:v>303390</c:v>
                </c:pt>
                <c:pt idx="15">
                  <c:v>566766</c:v>
                </c:pt>
                <c:pt idx="16">
                  <c:v>401946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94-4E7C-B56D-1E5F90C23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574381760"/>
        <c:axId val="574382088"/>
      </c:lineChart>
      <c:catAx>
        <c:axId val="57438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82088"/>
        <c:crosses val="autoZero"/>
        <c:auto val="1"/>
        <c:lblAlgn val="ctr"/>
        <c:lblOffset val="100"/>
        <c:noMultiLvlLbl val="0"/>
      </c:catAx>
      <c:valAx>
        <c:axId val="574382088"/>
        <c:scaling>
          <c:orientation val="minMax"/>
        </c:scaling>
        <c:delete val="1"/>
        <c:axPos val="l"/>
        <c:numFmt formatCode="&quot;$&quot;#,##0_);\(&quot;$&quot;#,##0\)" sourceLinked="1"/>
        <c:majorTickMark val="none"/>
        <c:minorTickMark val="none"/>
        <c:tickLblPos val="nextTo"/>
        <c:crossAx val="574381760"/>
        <c:crosses val="autoZero"/>
        <c:crossBetween val="between"/>
      </c:valAx>
      <c:spPr>
        <a:gradFill>
          <a:gsLst>
            <a:gs pos="0">
              <a:srgbClr val="87B5E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  <a:alpha val="93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rgbClr val="87B5ED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87B5ED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841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2844" tIns="46422" rIns="92844" bIns="46422" numCol="1" anchor="t" anchorCtr="0" compatLnSpc="1">
            <a:prstTxWarp prst="textNoShape">
              <a:avLst/>
            </a:prstTxWarp>
          </a:bodyPr>
          <a:lstStyle>
            <a:lvl1pPr defTabSz="9288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2844" tIns="46422" rIns="92844" bIns="46422" numCol="1" anchor="t" anchorCtr="0" compatLnSpc="1">
            <a:prstTxWarp prst="textNoShape">
              <a:avLst/>
            </a:prstTxWarp>
          </a:bodyPr>
          <a:lstStyle>
            <a:lvl1pPr algn="r" defTabSz="9288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8500"/>
            <a:ext cx="4749800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2844" tIns="46422" rIns="92844" bIns="46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2844" tIns="46422" rIns="92844" bIns="46422" numCol="1" anchor="b" anchorCtr="0" compatLnSpc="1">
            <a:prstTxWarp prst="textNoShape">
              <a:avLst/>
            </a:prstTxWarp>
          </a:bodyPr>
          <a:lstStyle>
            <a:lvl1pPr defTabSz="9288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2844" tIns="46422" rIns="92844" bIns="46422" numCol="1" anchor="b" anchorCtr="0" compatLnSpc="1">
            <a:prstTxWarp prst="textNoShape">
              <a:avLst/>
            </a:prstTxWarp>
          </a:bodyPr>
          <a:lstStyle>
            <a:lvl1pPr algn="r" defTabSz="9288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FF4FA34-1349-415F-8820-BC48EAACC4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24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5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58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</a:t>
            </a:r>
            <a:r>
              <a:rPr lang="en-US" baseline="0" dirty="0"/>
              <a:t> 13 right, with Cornerstone?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F4FA34-1349-415F-8820-BC48EAACC40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09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24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/>
              <a:t>JEDD Business and Property Owners</a:t>
            </a:r>
          </a:p>
        </p:txBody>
      </p:sp>
    </p:spTree>
    <p:extLst>
      <p:ext uri="{BB962C8B-B14F-4D97-AF65-F5344CB8AC3E}">
        <p14:creationId xmlns:p14="http://schemas.microsoft.com/office/powerpoint/2010/main" val="352574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9963" y="1408113"/>
            <a:ext cx="6800850" cy="1798637"/>
          </a:xfrm>
        </p:spPr>
        <p:txBody>
          <a:bodyPr/>
          <a:lstStyle>
            <a:lvl1pPr>
              <a:defRPr sz="3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9963" y="3833813"/>
            <a:ext cx="6800850" cy="2033587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40613" y="6415088"/>
            <a:ext cx="1600200" cy="468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795B172F-18E7-4F98-AE8D-290B84BAF832}" type="datetimeFigureOut">
              <a:rPr lang="en-US"/>
              <a:pPr>
                <a:defRPr/>
              </a:pPr>
              <a:t>12/7/2023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000500" y="6415088"/>
            <a:ext cx="3040063" cy="468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2320925" y="6415088"/>
            <a:ext cx="1279525" cy="4683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/>
            </a:lvl1pPr>
          </a:lstStyle>
          <a:p>
            <a:pPr>
              <a:defRPr/>
            </a:pPr>
            <a:fld id="{6D92BF98-62FB-443E-A8B2-607D1E8799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15875"/>
            <a:ext cx="2239962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15875"/>
            <a:ext cx="6569075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524375"/>
            <a:ext cx="8161338" cy="1398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84500"/>
            <a:ext cx="8161338" cy="1539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68475"/>
            <a:ext cx="425132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8525" y="1768475"/>
            <a:ext cx="42529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76388"/>
            <a:ext cx="4243388" cy="655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232025"/>
            <a:ext cx="4243388" cy="4057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76388"/>
            <a:ext cx="4244975" cy="655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232025"/>
            <a:ext cx="4244975" cy="4057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0988"/>
            <a:ext cx="3159125" cy="11922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80988"/>
            <a:ext cx="5367337" cy="6008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473200"/>
            <a:ext cx="3159125" cy="4816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929188"/>
            <a:ext cx="5761037" cy="581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28650"/>
            <a:ext cx="5761037" cy="4224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510213"/>
            <a:ext cx="5761037" cy="8270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5875"/>
            <a:ext cx="896143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88" tIns="47544" rIns="95088" bIns="47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68475"/>
            <a:ext cx="86566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543" name="Line 7"/>
          <p:cNvSpPr>
            <a:spLocks noChangeShapeType="1"/>
          </p:cNvSpPr>
          <p:nvPr userDrawn="1"/>
        </p:nvSpPr>
        <p:spPr bwMode="auto">
          <a:xfrm flipV="1">
            <a:off x="4419600" y="6416675"/>
            <a:ext cx="0" cy="4921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5556" name="Line 20"/>
          <p:cNvSpPr>
            <a:spLocks noChangeShapeType="1"/>
          </p:cNvSpPr>
          <p:nvPr userDrawn="1"/>
        </p:nvSpPr>
        <p:spPr bwMode="auto">
          <a:xfrm>
            <a:off x="200025" y="1311275"/>
            <a:ext cx="9020175" cy="0"/>
          </a:xfrm>
          <a:prstGeom prst="line">
            <a:avLst/>
          </a:prstGeom>
          <a:noFill/>
          <a:ln w="38100">
            <a:solidFill>
              <a:srgbClr val="5FC2E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8600" y="6278563"/>
            <a:ext cx="4419599" cy="762000"/>
            <a:chOff x="228600" y="6278563"/>
            <a:chExt cx="4419599" cy="762000"/>
          </a:xfrm>
        </p:grpSpPr>
        <p:pic>
          <p:nvPicPr>
            <p:cNvPr id="8" name="Picture 7" descr="JEDD Logo Color.jpg"/>
            <p:cNvPicPr>
              <a:picLocks noChangeAspect="1"/>
            </p:cNvPicPr>
            <p:nvPr userDrawn="1"/>
          </p:nvPicPr>
          <p:blipFill>
            <a:blip r:embed="rId13" cstate="screen"/>
            <a:stretch>
              <a:fillRect/>
            </a:stretch>
          </p:blipFill>
          <p:spPr>
            <a:xfrm>
              <a:off x="228600" y="6278563"/>
              <a:ext cx="762000" cy="762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990600" y="6363455"/>
              <a:ext cx="365759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Miami Township • </a:t>
              </a:r>
              <a:r>
                <a:rPr lang="en-US" sz="1800" baseline="0" dirty="0"/>
                <a:t>Dayton</a:t>
              </a:r>
            </a:p>
            <a:p>
              <a:r>
                <a:rPr lang="en-US" sz="1500" baseline="0" dirty="0"/>
                <a:t>Joint Economic Development District</a:t>
              </a:r>
              <a:endParaRPr lang="en-US" sz="15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slow"/>
  <p:txStyles>
    <p:titleStyle>
      <a:lvl1pPr algn="ctr" defTabSz="9509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509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ctr" defTabSz="9509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ctr" defTabSz="9509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ctr" defTabSz="9509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ctr" defTabSz="9509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ctr" defTabSz="9509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ctr" defTabSz="9509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ctr" defTabSz="9509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57188" indent="-357188" algn="l" defTabSz="9509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73113" indent="-298450" algn="l" defTabSz="9509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000">
          <a:solidFill>
            <a:schemeClr val="tx2"/>
          </a:solidFill>
          <a:latin typeface="+mn-lt"/>
        </a:defRPr>
      </a:lvl2pPr>
      <a:lvl3pPr marL="1189038" indent="-238125" algn="l" defTabSz="9509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400">
          <a:solidFill>
            <a:schemeClr val="tx2"/>
          </a:solidFill>
          <a:latin typeface="+mn-lt"/>
        </a:defRPr>
      </a:lvl3pPr>
      <a:lvl4pPr marL="1663700" indent="-238125" algn="l" defTabSz="9509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2"/>
          </a:solidFill>
          <a:latin typeface="+mn-lt"/>
        </a:defRPr>
      </a:lvl4pPr>
      <a:lvl5pPr marL="2139950" indent="-238125" algn="l" defTabSz="950913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5pPr>
      <a:lvl6pPr marL="2597150" indent="-238125" algn="l" defTabSz="950913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6pPr>
      <a:lvl7pPr marL="3054350" indent="-238125" algn="l" defTabSz="950913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7pPr>
      <a:lvl8pPr marL="3511550" indent="-238125" algn="l" defTabSz="950913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8pPr>
      <a:lvl9pPr marL="3968750" indent="-238125" algn="l" defTabSz="950913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241925"/>
            <a:ext cx="9601200" cy="1798638"/>
          </a:xfrm>
        </p:spPr>
        <p:txBody>
          <a:bodyPr/>
          <a:lstStyle/>
          <a:p>
            <a:pPr eaLnBrk="1" hangingPunct="1"/>
            <a:r>
              <a:rPr lang="en-US" sz="2800" kern="1200" dirty="0"/>
              <a:t>2023 Annual Report</a:t>
            </a:r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381000" y="0"/>
            <a:ext cx="0" cy="7040563"/>
          </a:xfrm>
          <a:prstGeom prst="line">
            <a:avLst/>
          </a:prstGeom>
          <a:noFill/>
          <a:ln w="127000">
            <a:solidFill>
              <a:srgbClr val="5FC2E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5127" name="Line 10"/>
          <p:cNvSpPr>
            <a:spLocks noChangeShapeType="1"/>
          </p:cNvSpPr>
          <p:nvPr/>
        </p:nvSpPr>
        <p:spPr bwMode="auto">
          <a:xfrm>
            <a:off x="533400" y="0"/>
            <a:ext cx="0" cy="7102476"/>
          </a:xfrm>
          <a:prstGeom prst="line">
            <a:avLst/>
          </a:prstGeom>
          <a:noFill/>
          <a:ln w="38100">
            <a:solidFill>
              <a:srgbClr val="7A5A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JEDD Logo Colo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24200" y="929481"/>
            <a:ext cx="3276600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4588" y="4206081"/>
            <a:ext cx="64812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50913" eaLnBrk="1" hangingPunct="1"/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Miami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Township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•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Dayton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Joint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Economic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Development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District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447798" y="37986"/>
            <a:ext cx="6414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50913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2023</a:t>
            </a:r>
            <a:r>
              <a:rPr lang="en-US" alt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349" y="2112169"/>
            <a:ext cx="9074503" cy="12043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3351" indent="-293351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51" dirty="0">
              <a:solidFill>
                <a:srgbClr val="663300"/>
              </a:solidFill>
            </a:endParaRPr>
          </a:p>
          <a:p>
            <a:pPr marL="293351" indent="-293351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5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3351" indent="-293351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5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3351" indent="-293351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5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088" tIns="47544" rIns="95088" bIns="47544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50913" eaLnBrk="1" hangingPunct="1"/>
            <a:fld id="{BFF97C6F-FC7B-4412-97F7-4C8030EB8B6C}" type="slidenum">
              <a:rPr lang="en-US" sz="1000" smtClean="0"/>
              <a:pPr algn="r" defTabSz="950913" eaLnBrk="1" hangingPunct="1"/>
              <a:t>10</a:t>
            </a:fld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587509" y="541298"/>
            <a:ext cx="81353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/>
              <a:t>New industrial park plan approved – First building and roadway extension starting construction early 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A14BB2-22F2-2C3D-D8F6-A695A1E4D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378" y="5551119"/>
            <a:ext cx="533474" cy="4858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E82946-19EB-6BCF-EDA3-EB8F91BED7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267"/>
          <a:stretch/>
        </p:blipFill>
        <p:spPr>
          <a:xfrm>
            <a:off x="152400" y="1505368"/>
            <a:ext cx="4800600" cy="3276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3B7F57-93A9-2C80-7331-571CAE0D7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505368"/>
            <a:ext cx="4059125" cy="2270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ACDE67-5659-367F-3A48-53B8768CD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936085"/>
            <a:ext cx="4059125" cy="2257738"/>
          </a:xfrm>
          <a:prstGeom prst="rect">
            <a:avLst/>
          </a:prstGeom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id="{C7F08567-86F0-C0C1-0F0D-A0E0C4E63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6416675"/>
            <a:ext cx="129394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950913"/>
            <a:r>
              <a:rPr lang="en-US" sz="2400" b="1" dirty="0">
                <a:solidFill>
                  <a:schemeClr val="tx2"/>
                </a:solidFill>
                <a:latin typeface="Century Gothic" pitchFamily="34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00492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2643" y="396081"/>
            <a:ext cx="7120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2023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Action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088" tIns="47544" rIns="95088" bIns="47544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50913" eaLnBrk="1" hangingPunct="1"/>
            <a:fld id="{BFF97C6F-FC7B-4412-97F7-4C8030EB8B6C}" type="slidenum">
              <a:rPr lang="en-US" sz="1000" smtClean="0"/>
              <a:pPr algn="r" defTabSz="950913" eaLnBrk="1" hangingPunct="1"/>
              <a:t>11</a:t>
            </a:fld>
            <a:endParaRPr lang="en-US" sz="1000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824413" y="6416675"/>
            <a:ext cx="115768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950913"/>
            <a:r>
              <a:rPr lang="en-US" sz="2400" b="1" dirty="0">
                <a:solidFill>
                  <a:schemeClr val="tx2"/>
                </a:solidFill>
                <a:latin typeface="Century Gothic" pitchFamily="34" charset="0"/>
              </a:rPr>
              <a:t>Action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08781" y="1996281"/>
            <a:ext cx="871299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88" tIns="47544" rIns="95088" bIns="47544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57188" indent="-357188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73113" indent="-298450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2"/>
                </a:solidFill>
                <a:latin typeface="+mn-lt"/>
              </a:defRPr>
            </a:lvl2pPr>
            <a:lvl3pPr marL="1189038" indent="-238125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663700" indent="-238125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+mn-lt"/>
              </a:defRPr>
            </a:lvl4pPr>
            <a:lvl5pPr marL="2139950" indent="-238125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 marL="2597150" indent="-238125" algn="l" defTabSz="950913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+mn-lt"/>
              </a:defRPr>
            </a:lvl6pPr>
            <a:lvl7pPr marL="3054350" indent="-238125" algn="l" defTabSz="950913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+mn-lt"/>
              </a:defRPr>
            </a:lvl7pPr>
            <a:lvl8pPr marL="3511550" indent="-238125" algn="l" defTabSz="950913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+mn-lt"/>
              </a:defRPr>
            </a:lvl8pPr>
            <a:lvl9pPr marL="3968750" indent="-238125" algn="l" defTabSz="950913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+mn-lt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dirty="0"/>
              <a:t>Approved a contribution of $12,500 to fund the Washington Church Road Extension agreement between Miami Township, Washington Township, Northpoint Development, and the private land owner in Washington Township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dirty="0"/>
              <a:t>The City Airport Administration and Township staff to collaborated to define a pathway for development of Airport land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dirty="0"/>
              <a:t>Township staff met with Dayton Christian Schools to discuss long term site planning and growth of the school</a:t>
            </a:r>
          </a:p>
        </p:txBody>
      </p:sp>
    </p:spTree>
    <p:extLst>
      <p:ext uri="{BB962C8B-B14F-4D97-AF65-F5344CB8AC3E}">
        <p14:creationId xmlns:p14="http://schemas.microsoft.com/office/powerpoint/2010/main" val="2485398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600075" y="1334336"/>
            <a:ext cx="8448675" cy="5080751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Times New Roman" panose="02020603050405020304" pitchFamily="18" charset="0"/>
              </a:rPr>
              <a:t>Incentivize additional businesses within the JEDD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Times New Roman" panose="02020603050405020304" pitchFamily="18" charset="0"/>
              </a:rPr>
              <a:t>Continue discussions between the Department of Aviation and the Township on a path to make property available for development adjacent to the Airport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Times New Roman" panose="02020603050405020304" pitchFamily="18" charset="0"/>
              </a:rPr>
              <a:t>Work with partners to utilize the Airport to its fullest potential as an economic catalyst for the JEDD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Times New Roman" panose="02020603050405020304" pitchFamily="18" charset="0"/>
              </a:rPr>
              <a:t>Evaluate the opportunity to assess the current income tax rate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Times New Roman" panose="02020603050405020304" pitchFamily="18" charset="0"/>
              </a:rPr>
              <a:t>Study the Airport frontage to enhance the 741 corridor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314259" y="396081"/>
            <a:ext cx="26630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50913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2024 Plan 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088" tIns="47544" rIns="95088" bIns="47544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50913" eaLnBrk="1" hangingPunct="1"/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DB231B1E-468A-40CE-88B9-0A87BA4D1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6416675"/>
            <a:ext cx="81945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950913"/>
            <a:r>
              <a:rPr lang="en-US" sz="2400" b="1" dirty="0">
                <a:solidFill>
                  <a:schemeClr val="tx2"/>
                </a:solidFill>
                <a:latin typeface="Century Gothic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06677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 txBox="1">
            <a:spLocks noGrp="1"/>
          </p:cNvSpPr>
          <p:nvPr/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8" tIns="47544" rIns="95088" bIns="47544"/>
          <a:lstStyle/>
          <a:p>
            <a:pPr algn="r" defTabSz="950913" eaLnBrk="1" hangingPunct="1"/>
            <a:endParaRPr lang="en-US" sz="1000" dirty="0"/>
          </a:p>
        </p:txBody>
      </p:sp>
      <p:sp>
        <p:nvSpPr>
          <p:cNvPr id="11267" name="Text Box 178"/>
          <p:cNvSpPr txBox="1">
            <a:spLocks noChangeArrowheads="1"/>
          </p:cNvSpPr>
          <p:nvPr/>
        </p:nvSpPr>
        <p:spPr bwMode="auto">
          <a:xfrm>
            <a:off x="4957609" y="6416675"/>
            <a:ext cx="4414991" cy="6232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defTabSz="950913"/>
            <a:r>
              <a:rPr lang="en-US" sz="2400" b="1" dirty="0">
                <a:solidFill>
                  <a:schemeClr val="tx2"/>
                </a:solidFill>
                <a:latin typeface="Century Gothic" pitchFamily="34" charset="0"/>
              </a:rPr>
              <a:t>2023 YTD Financial Summary</a:t>
            </a:r>
          </a:p>
          <a:p>
            <a:pPr algn="r" defTabSz="950913"/>
            <a:r>
              <a:rPr lang="en-US" sz="1050" b="1" dirty="0">
                <a:solidFill>
                  <a:schemeClr val="tx2"/>
                </a:solidFill>
                <a:latin typeface="Century Gothic" pitchFamily="34" charset="0"/>
              </a:rPr>
              <a:t>As of 11/30/2023</a:t>
            </a:r>
            <a:endParaRPr lang="en-US" sz="11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graphicFrame>
        <p:nvGraphicFramePr>
          <p:cNvPr id="38984" name="Group 72"/>
          <p:cNvGraphicFramePr>
            <a:graphicFrameLocks noGrp="1"/>
          </p:cNvGraphicFramePr>
          <p:nvPr/>
        </p:nvGraphicFramePr>
        <p:xfrm>
          <a:off x="152400" y="243681"/>
          <a:ext cx="9220200" cy="5974080"/>
        </p:xfrm>
        <a:graphic>
          <a:graphicData uri="http://schemas.openxmlformats.org/drawingml/2006/table">
            <a:tbl>
              <a:tblPr/>
              <a:tblGrid>
                <a:gridCol w="750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REVENUES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u="none" dirty="0">
                        <a:solidFill>
                          <a:schemeClr val="tx2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Income Tax (Q3 collections have not been received from City of Dayton)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$ 401,955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Interest Income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1,262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29865"/>
                  </a:ext>
                </a:extLst>
              </a:tr>
              <a:tr h="245612">
                <a:tc>
                  <a:txBody>
                    <a:bodyPr/>
                    <a:lstStyle/>
                    <a:p>
                      <a:pPr marL="457200" marR="0" lvl="1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Revenues: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$ 403,207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EXPENDITURES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2023 Inter-Government Disbursement to Miami Township </a:t>
                      </a: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(based on Prior Year collections)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$ 212,538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2023 Inter-Government Disbursement to City of Dayton </a:t>
                      </a: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(based on Prior Year collections)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212,538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Liability Insurance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4,411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Legal Fees &amp; Legal Notices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Audit/Banking Fees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-0-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Meetings &amp; Office Supplies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Maintenance Activities (net of insurance reimbursements)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Prior Year Carry Over Payments (cash basis)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7446"/>
                  </a:ext>
                </a:extLst>
              </a:tr>
              <a:tr h="245612">
                <a:tc>
                  <a:txBody>
                    <a:bodyPr/>
                    <a:lstStyle/>
                    <a:p>
                      <a:pPr marL="457200" marR="0" lvl="1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Expenditures: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$ 431,561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612"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 Contribution: </a:t>
                      </a: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(Revenue less Expenditures)</a:t>
                      </a:r>
                      <a:endParaRPr kumimoji="0" lang="en-US" sz="105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i="1" dirty="0">
                          <a:solidFill>
                            <a:schemeClr val="tx1"/>
                          </a:solidFill>
                          <a:latin typeface="+mn-lt"/>
                        </a:rPr>
                        <a:t>($28,354)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January 1 - Fund Balance (actual)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$ 1,272,746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December 31 - Fund Balance before Reserves (projected)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1,244,392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3055"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Reserves: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000" dirty="0">
                        <a:solidFill>
                          <a:schemeClr val="tx2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2024 Inter Government Disbursement to Miami Township </a:t>
                      </a: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(based on Current Year collections)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185,000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2024 Inter Government Disbursement to City of Dayton </a:t>
                      </a: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(based on Current Year collections)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185,000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Economic Development Assistance &amp; Activities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Long Term Maintenance (excludes interest income) </a:t>
                      </a: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(based on Current Year collections)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19,009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33465"/>
                  </a:ext>
                </a:extLst>
              </a:tr>
              <a:tr h="245612"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RESERVES: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$459,009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Unreserved Fund Balance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$785,383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07574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 txBox="1">
            <a:spLocks noGrp="1"/>
          </p:cNvSpPr>
          <p:nvPr/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8" tIns="47544" rIns="95088" bIns="47544"/>
          <a:lstStyle/>
          <a:p>
            <a:pPr algn="r" defTabSz="950913" eaLnBrk="1" hangingPunct="1"/>
            <a:endParaRPr lang="en-US" sz="1000" dirty="0"/>
          </a:p>
        </p:txBody>
      </p:sp>
      <p:sp>
        <p:nvSpPr>
          <p:cNvPr id="11267" name="Text Box 178"/>
          <p:cNvSpPr txBox="1">
            <a:spLocks noChangeArrowheads="1"/>
          </p:cNvSpPr>
          <p:nvPr/>
        </p:nvSpPr>
        <p:spPr bwMode="auto">
          <a:xfrm>
            <a:off x="5739016" y="6415088"/>
            <a:ext cx="355738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defTabSz="950913"/>
            <a:r>
              <a:rPr lang="en-US" sz="2400" b="1" dirty="0">
                <a:solidFill>
                  <a:schemeClr val="tx2"/>
                </a:solidFill>
                <a:latin typeface="Century Gothic" pitchFamily="34" charset="0"/>
              </a:rPr>
              <a:t>2024 Budget-</a:t>
            </a:r>
            <a:r>
              <a:rPr lang="en-US" sz="2400" b="1" i="1" dirty="0">
                <a:latin typeface="Century Gothic" pitchFamily="34" charset="0"/>
              </a:rPr>
              <a:t>Proposed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182563" y="15875"/>
            <a:ext cx="8961437" cy="11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8" tIns="47544" rIns="95088" bIns="47544" anchor="ctr"/>
          <a:lstStyle/>
          <a:p>
            <a:pPr algn="r" defTabSz="950913" eaLnBrk="1" hangingPunct="1"/>
            <a:r>
              <a:rPr lang="en-US" sz="2000" b="1" dirty="0">
                <a:solidFill>
                  <a:schemeClr val="tx2"/>
                </a:solidFill>
                <a:latin typeface="Century Gothic" pitchFamily="34" charset="0"/>
              </a:rPr>
              <a:t>2018 Financial Summary </a:t>
            </a:r>
            <a:r>
              <a:rPr lang="en-US" sz="1200" b="1" dirty="0">
                <a:solidFill>
                  <a:schemeClr val="tx2"/>
                </a:solidFill>
                <a:latin typeface="Century Gothic" pitchFamily="34" charset="0"/>
              </a:rPr>
              <a:t>(as of 10/31/18) </a:t>
            </a:r>
            <a:endParaRPr lang="en-US" sz="2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graphicFrame>
        <p:nvGraphicFramePr>
          <p:cNvPr id="38984" name="Group 72"/>
          <p:cNvGraphicFramePr>
            <a:graphicFrameLocks noGrp="1"/>
          </p:cNvGraphicFramePr>
          <p:nvPr/>
        </p:nvGraphicFramePr>
        <p:xfrm>
          <a:off x="182563" y="243681"/>
          <a:ext cx="9113838" cy="5928360"/>
        </p:xfrm>
        <a:graphic>
          <a:graphicData uri="http://schemas.openxmlformats.org/drawingml/2006/table">
            <a:tbl>
              <a:tblPr/>
              <a:tblGrid>
                <a:gridCol w="671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055"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REVENUES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Income Tax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$ 493.500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Intertest Income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329172"/>
                  </a:ext>
                </a:extLst>
              </a:tr>
              <a:tr h="245612">
                <a:tc>
                  <a:txBody>
                    <a:bodyPr/>
                    <a:lstStyle/>
                    <a:p>
                      <a:pPr marL="457200" marR="0" lvl="1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Revenues: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$ 523,500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055"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EXPENDITURES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2024 Intergovernmental Disbursement – Mandatory Payment to Miami Township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46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2024 Intergovernmental Disbursement = Discretionary to Dayton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511403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Intergovernmental Disbursement – Mandatory to City of Dayton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Intergovernmental Disbursement – Discretionary to City of Dayton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21945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Economic Development Assistance Payments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123239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Economic Development Activities – Runway Fest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012642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Liability Insurance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Legal Fees/Notices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787729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Meetings/Office Supplies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612">
                <a:tc>
                  <a:txBody>
                    <a:bodyPr/>
                    <a:lstStyle/>
                    <a:p>
                      <a:pPr marL="457200" marR="0" lvl="1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Expenditures: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$ 449,800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612"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 Contribution: (Revenue less Expenditures)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i="1" dirty="0">
                          <a:solidFill>
                            <a:schemeClr val="tx1"/>
                          </a:solidFill>
                          <a:latin typeface="+mn-lt"/>
                        </a:rPr>
                        <a:t>$ 73,700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January 1 - Fund Balance (estimated)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$ 1,244,392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December 31 – Fund Balance (estimated ) - Before Reserves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1,318,100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3055">
                <a:tc>
                  <a:txBody>
                    <a:bodyPr/>
                    <a:lstStyle/>
                    <a:p>
                      <a:pPr marL="0" marR="0" lvl="0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RESERVES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2025 Inter-Government Distribution to Miami Township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$ 185,000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2025 Inter-Government Distribution to the City of Dayton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185,000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Economic Development Assistance &amp; Activities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772758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l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Long-Term Maintenance: excludes interest income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1312"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RESERVES: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$ 461,000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3284">
                <a:tc>
                  <a:txBody>
                    <a:bodyPr/>
                    <a:lstStyle/>
                    <a:p>
                      <a:pPr marL="457200" marR="0" lvl="1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Projected Fund Balance – After Reserves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509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$ 857,100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96204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 txBox="1">
            <a:spLocks noGrp="1"/>
          </p:cNvSpPr>
          <p:nvPr/>
        </p:nvSpPr>
        <p:spPr bwMode="auto">
          <a:xfrm>
            <a:off x="6893146" y="6416675"/>
            <a:ext cx="22415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8" tIns="47544" rIns="95088" bIns="47544"/>
          <a:lstStyle/>
          <a:p>
            <a:pPr algn="r" defTabSz="950913" eaLnBrk="1" hangingPunct="1"/>
            <a:fld id="{A9C26BA7-BE2C-4AB5-AE5C-F2B19C041705}" type="slidenum">
              <a:rPr lang="en-US" sz="1000"/>
              <a:pPr algn="r" defTabSz="950913" eaLnBrk="1" hangingPunct="1"/>
              <a:t>15</a:t>
            </a:fld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49C90A-EE62-44C5-8687-95893BE1F6CD}"/>
              </a:ext>
            </a:extLst>
          </p:cNvPr>
          <p:cNvSpPr txBox="1"/>
          <p:nvPr/>
        </p:nvSpPr>
        <p:spPr>
          <a:xfrm>
            <a:off x="6553200" y="6321376"/>
            <a:ext cx="2438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800" dirty="0">
                <a:solidFill>
                  <a:schemeClr val="tx2"/>
                </a:solidFill>
              </a:rPr>
              <a:t>* Income tax receipts adjusted to show amounts in year collected versus received.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0A294D3-D43C-4E09-831B-6FB0927AE4C2}"/>
              </a:ext>
            </a:extLst>
          </p:cNvPr>
          <p:cNvGraphicFramePr/>
          <p:nvPr/>
        </p:nvGraphicFramePr>
        <p:xfrm>
          <a:off x="152400" y="344913"/>
          <a:ext cx="9182100" cy="584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339831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14313"/>
            <a:ext cx="9113838" cy="1173162"/>
          </a:xfrm>
        </p:spPr>
        <p:txBody>
          <a:bodyPr/>
          <a:lstStyle/>
          <a:p>
            <a:pPr eaLnBrk="1" hangingPunct="1"/>
            <a:r>
              <a:rPr lang="en-US" dirty="0"/>
              <a:t>Miami</a:t>
            </a:r>
            <a:r>
              <a:rPr lang="en-US" dirty="0">
                <a:solidFill>
                  <a:srgbClr val="292929"/>
                </a:solidFill>
              </a:rPr>
              <a:t> Township</a:t>
            </a:r>
            <a:r>
              <a:rPr lang="en-US" dirty="0"/>
              <a:t> • Dayton</a:t>
            </a:r>
            <a:r>
              <a:rPr lang="en-US" dirty="0">
                <a:solidFill>
                  <a:srgbClr val="292929"/>
                </a:solidFill>
              </a:rPr>
              <a:t> </a:t>
            </a:r>
            <a:br>
              <a:rPr lang="en-US" dirty="0">
                <a:solidFill>
                  <a:srgbClr val="292929"/>
                </a:solidFill>
              </a:rPr>
            </a:br>
            <a:r>
              <a:rPr lang="en-US" dirty="0">
                <a:solidFill>
                  <a:srgbClr val="292929"/>
                </a:solidFill>
              </a:rPr>
              <a:t>Joint Economic </a:t>
            </a:r>
            <a:r>
              <a:rPr lang="en-US" dirty="0"/>
              <a:t>Development</a:t>
            </a:r>
            <a:r>
              <a:rPr lang="en-US" dirty="0">
                <a:solidFill>
                  <a:srgbClr val="292929"/>
                </a:solidFill>
              </a:rPr>
              <a:t> </a:t>
            </a:r>
            <a:r>
              <a:rPr lang="en-US" dirty="0"/>
              <a:t>District</a:t>
            </a:r>
            <a:r>
              <a:rPr lang="en-US" dirty="0">
                <a:solidFill>
                  <a:srgbClr val="292929"/>
                </a:solidFill>
              </a:rPr>
              <a:t> (</a:t>
            </a:r>
            <a:r>
              <a:rPr lang="en-US" dirty="0"/>
              <a:t>JEDD</a:t>
            </a:r>
            <a:r>
              <a:rPr lang="en-US" dirty="0">
                <a:solidFill>
                  <a:srgbClr val="292929"/>
                </a:solidFill>
              </a:rPr>
              <a:t>)</a:t>
            </a:r>
          </a:p>
        </p:txBody>
      </p:sp>
      <p:sp>
        <p:nvSpPr>
          <p:cNvPr id="6148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460501"/>
            <a:ext cx="8229600" cy="167600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The JEDD is in its 18</a:t>
            </a:r>
            <a:r>
              <a:rPr lang="en-US" baseline="30000" dirty="0"/>
              <a:t>th</a:t>
            </a:r>
            <a:r>
              <a:rPr lang="en-US" dirty="0"/>
              <a:t> year!!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Formed in 2005 and amended in 2018, the Miami Township • Dayton JEDD is designed to promote economic development of the Dayton Wright Brothers Airport and other properties along Austin Boulevard and Washington Church Road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marL="0" indent="0" eaLnBrk="1" hangingPunct="1">
              <a:lnSpc>
                <a:spcPct val="80000"/>
              </a:lnSpc>
              <a:spcAft>
                <a:spcPts val="1250"/>
              </a:spcAft>
              <a:buNone/>
            </a:pPr>
            <a:endParaRPr lang="en-US" dirty="0"/>
          </a:p>
        </p:txBody>
      </p:sp>
      <p:sp>
        <p:nvSpPr>
          <p:cNvPr id="6149" name="AutoShape 1032" descr="Aerial photo of KMGY (Dayton-Wright Brothers Airport)"/>
          <p:cNvSpPr>
            <a:spLocks noChangeAspect="1" noChangeArrowheads="1"/>
          </p:cNvSpPr>
          <p:nvPr/>
        </p:nvSpPr>
        <p:spPr bwMode="auto">
          <a:xfrm>
            <a:off x="176213" y="47625"/>
            <a:ext cx="24003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50" name="AutoShape 1034" descr="Aerial photo of KMGY (Dayton-Wright Brothers Airport)"/>
          <p:cNvSpPr>
            <a:spLocks noChangeAspect="1" noChangeArrowheads="1"/>
          </p:cNvSpPr>
          <p:nvPr/>
        </p:nvSpPr>
        <p:spPr bwMode="auto">
          <a:xfrm>
            <a:off x="176213" y="47625"/>
            <a:ext cx="24003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4824413" y="6416675"/>
            <a:ext cx="16525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950913"/>
            <a:r>
              <a:rPr lang="en-US" sz="2400" b="1" dirty="0">
                <a:solidFill>
                  <a:schemeClr val="tx2"/>
                </a:solidFill>
                <a:latin typeface="Century Gothic" pitchFamily="34" charset="0"/>
              </a:rPr>
              <a:t>Formation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088" tIns="47544" rIns="95088" bIns="47544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50913" eaLnBrk="1" hangingPunct="1"/>
            <a:fld id="{CCB643C9-895B-4AF0-AE48-85E58A603369}" type="slidenum">
              <a:rPr lang="en-US" sz="1000" smtClean="0"/>
              <a:pPr algn="r" defTabSz="950913" eaLnBrk="1" hangingPunct="1"/>
              <a:t>2</a:t>
            </a:fld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834480"/>
            <a:ext cx="3176587" cy="3580607"/>
          </a:xfrm>
          <a:prstGeom prst="rect">
            <a:avLst/>
          </a:prstGeom>
        </p:spPr>
      </p:pic>
      <p:sp>
        <p:nvSpPr>
          <p:cNvPr id="9" name="Rectangle 1027"/>
          <p:cNvSpPr txBox="1">
            <a:spLocks noChangeArrowheads="1"/>
          </p:cNvSpPr>
          <p:nvPr/>
        </p:nvSpPr>
        <p:spPr bwMode="auto">
          <a:xfrm>
            <a:off x="507593" y="3136505"/>
            <a:ext cx="4571614" cy="312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marL="357188" indent="-357188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73113" indent="-298450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2"/>
                </a:solidFill>
                <a:latin typeface="+mn-lt"/>
              </a:defRPr>
            </a:lvl2pPr>
            <a:lvl3pPr marL="1189038" indent="-238125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400">
                <a:solidFill>
                  <a:schemeClr val="tx2"/>
                </a:solidFill>
                <a:latin typeface="+mn-lt"/>
              </a:defRPr>
            </a:lvl3pPr>
            <a:lvl4pPr marL="1663700" indent="-238125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tx2"/>
                </a:solidFill>
                <a:latin typeface="+mn-lt"/>
              </a:defRPr>
            </a:lvl4pPr>
            <a:lvl5pPr marL="2139950" indent="-238125" algn="l" defTabSz="9509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+mn-lt"/>
              </a:defRPr>
            </a:lvl5pPr>
            <a:lvl6pPr marL="2597150" indent="-238125" algn="l" defTabSz="950913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+mn-lt"/>
              </a:defRPr>
            </a:lvl6pPr>
            <a:lvl7pPr marL="3054350" indent="-238125" algn="l" defTabSz="950913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+mn-lt"/>
              </a:defRPr>
            </a:lvl7pPr>
            <a:lvl8pPr marL="3511550" indent="-238125" algn="l" defTabSz="950913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+mn-lt"/>
              </a:defRPr>
            </a:lvl8pPr>
            <a:lvl9pPr marL="3968750" indent="-238125" algn="l" defTabSz="950913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endParaRPr lang="en-US" kern="0" dirty="0"/>
          </a:p>
          <a:p>
            <a:pPr eaLnBrk="1" hangingPunct="1">
              <a:lnSpc>
                <a:spcPct val="80000"/>
              </a:lnSpc>
            </a:pPr>
            <a:r>
              <a:rPr lang="en-US" kern="0" dirty="0"/>
              <a:t>The JEDD Master Plan is our guide to implement our mission.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kern="0" dirty="0"/>
              <a:t>It was created in 2005 and updated &amp; re-adopted in 2019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kern="0" dirty="0"/>
          </a:p>
          <a:p>
            <a:pPr eaLnBrk="1" hangingPunct="1">
              <a:lnSpc>
                <a:spcPct val="80000"/>
              </a:lnSpc>
              <a:spcAft>
                <a:spcPts val="1250"/>
              </a:spcAft>
            </a:pPr>
            <a:endParaRPr lang="en-US" kern="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088" tIns="47544" rIns="95088" bIns="47544"/>
          <a:lstStyle/>
          <a:p>
            <a:pPr algn="r" defTabSz="950913" eaLnBrk="1" hangingPunct="1"/>
            <a:fld id="{CCB643C9-895B-4AF0-AE48-85E58A603369}" type="slidenum">
              <a:rPr lang="en-US" sz="1000"/>
              <a:pPr algn="r" defTabSz="950913" eaLnBrk="1" hangingPunct="1"/>
              <a:t>3</a:t>
            </a:fld>
            <a:endParaRPr lang="en-US" sz="1000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15875"/>
            <a:ext cx="8656637" cy="1219200"/>
          </a:xfrm>
        </p:spPr>
        <p:txBody>
          <a:bodyPr/>
          <a:lstStyle/>
          <a:p>
            <a:pPr eaLnBrk="1" hangingPunct="1"/>
            <a:r>
              <a:rPr lang="en-US" dirty="0"/>
              <a:t>Miami Township • Dayton JEDD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589592"/>
            <a:ext cx="3810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/>
              <a:t>The Contract’s term is through December 31, 2103, and may be renewed.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300" dirty="0"/>
          </a:p>
          <a:p>
            <a:pPr eaLnBrk="1" hangingPunct="1">
              <a:lnSpc>
                <a:spcPct val="90000"/>
              </a:lnSpc>
            </a:pPr>
            <a:r>
              <a:rPr lang="en-US" sz="2300" dirty="0"/>
              <a:t>Currently, there are 12 businesses in the JEDD.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300" dirty="0"/>
          </a:p>
          <a:p>
            <a:pPr eaLnBrk="1" hangingPunct="1">
              <a:lnSpc>
                <a:spcPct val="90000"/>
              </a:lnSpc>
            </a:pPr>
            <a:r>
              <a:rPr lang="en-US" sz="2300" dirty="0"/>
              <a:t>The total area of the JEDD is approximately 655 acres broken down into 7 main properties and 7 property owners.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300" dirty="0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824413" y="6416675"/>
            <a:ext cx="14525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950913"/>
            <a:r>
              <a:rPr lang="en-US" sz="2400" b="1" dirty="0">
                <a:solidFill>
                  <a:schemeClr val="tx2"/>
                </a:solidFill>
                <a:latin typeface="Century Gothic" pitchFamily="34" charset="0"/>
              </a:rPr>
              <a:t>Location</a:t>
            </a:r>
          </a:p>
        </p:txBody>
      </p:sp>
      <p:pic>
        <p:nvPicPr>
          <p:cNvPr id="9" name="Picture 8" descr="JEDD - Dayton 6-20-05.jpg"/>
          <p:cNvPicPr>
            <a:picLocks noChangeAspect="1"/>
          </p:cNvPicPr>
          <p:nvPr/>
        </p:nvPicPr>
        <p:blipFill>
          <a:blip r:embed="rId3" cstate="print"/>
          <a:srcRect l="6807" t="4208" r="8787" b="7426"/>
          <a:stretch>
            <a:fillRect/>
          </a:stretch>
        </p:blipFill>
        <p:spPr>
          <a:xfrm>
            <a:off x="3890530" y="1585335"/>
            <a:ext cx="5511800" cy="37338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088" tIns="47544" rIns="95088" bIns="47544"/>
          <a:lstStyle/>
          <a:p>
            <a:pPr algn="r" defTabSz="950913" eaLnBrk="1" hangingPunct="1"/>
            <a:fld id="{DB0C4485-035B-49F1-9891-2FC65AE35FD1}" type="slidenum">
              <a:rPr lang="en-US" sz="1000"/>
              <a:pPr algn="r" defTabSz="950913" eaLnBrk="1" hangingPunct="1"/>
              <a:t>4</a:t>
            </a:fld>
            <a:endParaRPr lang="en-US" sz="1000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Primary Benefits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768475"/>
            <a:ext cx="8763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Regional Cooperation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Combined services.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Use of Municipal Charter Powers to regulate speed limits, provide business assistance, etc.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Tax Sharing –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As part of the JEDD agreement, the JEDD implemented an income tax of 1.75% beginning January 1, 2006.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Income tax and property tax will be shared between Miami Township and the City of Dayton (50/50)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Protection from Annexation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8197" name="AutoShape 18" descr="leaf.gif (3532 bytes)"/>
          <p:cNvSpPr>
            <a:spLocks noChangeAspect="1" noChangeArrowheads="1"/>
          </p:cNvSpPr>
          <p:nvPr/>
        </p:nvSpPr>
        <p:spPr bwMode="auto">
          <a:xfrm>
            <a:off x="2786063" y="2987675"/>
            <a:ext cx="402907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4824413" y="6416675"/>
            <a:ext cx="13176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950913"/>
            <a:r>
              <a:rPr lang="en-US" sz="2400" b="1" dirty="0">
                <a:solidFill>
                  <a:schemeClr val="tx2"/>
                </a:solidFill>
                <a:latin typeface="Century Gothic" pitchFamily="34" charset="0"/>
              </a:rPr>
              <a:t>Benefits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088" tIns="47544" rIns="95088" bIns="47544"/>
          <a:lstStyle/>
          <a:p>
            <a:pPr algn="r" defTabSz="950913" eaLnBrk="1" hangingPunct="1"/>
            <a:fld id="{C580EBC9-E596-4ECC-8094-9A18A32C9965}" type="slidenum">
              <a:rPr lang="en-US" sz="1000"/>
              <a:pPr algn="r" defTabSz="950913" eaLnBrk="1" hangingPunct="1"/>
              <a:t>5</a:t>
            </a:fld>
            <a:endParaRPr lang="en-US" sz="1000" dirty="0"/>
          </a:p>
        </p:txBody>
      </p:sp>
      <p:sp>
        <p:nvSpPr>
          <p:cNvPr id="9219" name="Text Box 13"/>
          <p:cNvSpPr txBox="1">
            <a:spLocks noChangeArrowheads="1"/>
          </p:cNvSpPr>
          <p:nvPr/>
        </p:nvSpPr>
        <p:spPr bwMode="auto">
          <a:xfrm>
            <a:off x="6411277" y="1504984"/>
            <a:ext cx="3179446" cy="38625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950913"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Fred J. Miller Inc</a:t>
            </a:r>
          </a:p>
          <a:p>
            <a:pPr defTabSz="950913"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Wright Brothers Storage Inns</a:t>
            </a:r>
          </a:p>
          <a:p>
            <a:pPr defTabSz="950913"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Legacy Ministries Int’l</a:t>
            </a:r>
          </a:p>
          <a:p>
            <a:pPr defTabSz="950913"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Dayton Christian Schools</a:t>
            </a:r>
          </a:p>
          <a:p>
            <a:pPr defTabSz="950913"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Southbrook Christian Church</a:t>
            </a:r>
          </a:p>
          <a:p>
            <a:pPr defTabSz="950913"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Dayton Wright Brothers Airport</a:t>
            </a:r>
          </a:p>
          <a:p>
            <a:pPr defTabSz="950913"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First Flight Aviation, </a:t>
            </a:r>
            <a:r>
              <a:rPr lang="en-US" sz="1400" b="1" dirty="0" err="1">
                <a:solidFill>
                  <a:schemeClr val="tx2"/>
                </a:solidFill>
                <a:latin typeface="+mn-lt"/>
              </a:rPr>
              <a:t>Inc</a:t>
            </a:r>
            <a:endParaRPr lang="en-US" sz="1400" b="1" dirty="0">
              <a:solidFill>
                <a:schemeClr val="tx2"/>
              </a:solidFill>
              <a:latin typeface="+mn-lt"/>
            </a:endParaRPr>
          </a:p>
          <a:p>
            <a:pPr defTabSz="950913"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Beavercreek Farms, Inc</a:t>
            </a:r>
          </a:p>
          <a:p>
            <a:pPr defTabSz="950913"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Wright B Flyer, Inc</a:t>
            </a:r>
          </a:p>
          <a:p>
            <a:pPr defTabSz="950913"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Connor Group</a:t>
            </a:r>
          </a:p>
          <a:p>
            <a:pPr defTabSz="950913"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Humane Society of Greater Dayton</a:t>
            </a:r>
          </a:p>
          <a:p>
            <a:pPr defTabSz="950913"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Cornerstone Research Group</a:t>
            </a: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82563" y="15875"/>
            <a:ext cx="896143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88" tIns="47544" rIns="95088" bIns="47544" anchor="ctr"/>
          <a:lstStyle/>
          <a:p>
            <a:pPr algn="ctr" defTabSz="950913" eaLnBrk="1" hangingPunct="1"/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Member</a:t>
            </a:r>
            <a:r>
              <a:rPr lang="en-US" sz="2800" b="1" dirty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Businesses</a:t>
            </a:r>
          </a:p>
        </p:txBody>
      </p:sp>
      <p:sp>
        <p:nvSpPr>
          <p:cNvPr id="9221" name="Text Box 15"/>
          <p:cNvSpPr txBox="1">
            <a:spLocks noChangeArrowheads="1"/>
          </p:cNvSpPr>
          <p:nvPr/>
        </p:nvSpPr>
        <p:spPr bwMode="auto">
          <a:xfrm>
            <a:off x="4824413" y="6416675"/>
            <a:ext cx="15668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950913"/>
            <a:r>
              <a:rPr lang="en-US" sz="2400" b="1" dirty="0">
                <a:solidFill>
                  <a:schemeClr val="tx2"/>
                </a:solidFill>
                <a:latin typeface="Century Gothic" pitchFamily="34" charset="0"/>
              </a:rPr>
              <a:t>Members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B763C-E39F-4F31-B520-1A46F5B3A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93" y="1506854"/>
            <a:ext cx="3031173" cy="18689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AD9F36-07AF-40CB-AD3A-A0F290F91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" y="3664726"/>
            <a:ext cx="3179446" cy="20180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EE848B-A59D-4D6D-A1B4-DA02C3EFCA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06854"/>
            <a:ext cx="3209927" cy="18689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64E7847-DEED-4C2B-A32B-35A3005C2C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45" y="3664727"/>
            <a:ext cx="2939762" cy="2018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4434681"/>
            <a:ext cx="771635" cy="15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528" y="4383087"/>
            <a:ext cx="978272" cy="203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B953D2-FC64-4A61-AD2E-15C0DD2233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2681"/>
            <a:ext cx="1443775" cy="136015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088" tIns="47544" rIns="95088" bIns="47544"/>
          <a:lstStyle/>
          <a:p>
            <a:pPr algn="r" defTabSz="950913" eaLnBrk="1" hangingPunct="1"/>
            <a:fld id="{BFF97C6F-FC7B-4412-97F7-4C8030EB8B6C}" type="slidenum">
              <a:rPr lang="en-US" sz="1000"/>
              <a:pPr algn="r" defTabSz="950913" eaLnBrk="1" hangingPunct="1"/>
              <a:t>6</a:t>
            </a:fld>
            <a:endParaRPr lang="en-US" sz="1000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Miami Township • Dayton</a:t>
            </a:r>
            <a:br>
              <a:rPr lang="en-US" dirty="0"/>
            </a:br>
            <a:r>
              <a:rPr lang="en-US" dirty="0"/>
              <a:t>JEDD Board of Directors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5265" y="1462881"/>
            <a:ext cx="8961436" cy="472519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/>
              <a:t>The JEDD is governed by a five-member</a:t>
            </a:r>
            <a:r>
              <a:rPr lang="en-US" b="1" dirty="0"/>
              <a:t> </a:t>
            </a:r>
            <a:r>
              <a:rPr lang="en-US" dirty="0"/>
              <a:t>Board: 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 dirty="0"/>
              <a:t>Chair – Pam Fannin, Sr. Econ. Dev. Spec., Montgomery County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 dirty="0"/>
              <a:t>Vice Chair - Mike Cross, Airport Planning and Engineering Manager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 dirty="0"/>
              <a:t>Treasurer - Clay McCord</a:t>
            </a:r>
            <a:r>
              <a:rPr lang="en-US" sz="2200" i="1" dirty="0"/>
              <a:t>, </a:t>
            </a:r>
            <a:r>
              <a:rPr lang="en-US" sz="2200" dirty="0"/>
              <a:t>Miami Township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 dirty="0"/>
              <a:t>Keith Klein, City of Dayton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 dirty="0"/>
              <a:t>Chris Snyder, Miami Township Administrator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sz="2200" dirty="0"/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4824413" y="6416675"/>
            <a:ext cx="10556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950913"/>
            <a:r>
              <a:rPr lang="en-US" sz="2400" b="1" dirty="0">
                <a:solidFill>
                  <a:schemeClr val="tx2"/>
                </a:solidFill>
                <a:latin typeface="Century Gothic" pitchFamily="34" charset="0"/>
              </a:rPr>
              <a:t>Board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436772" y="290071"/>
            <a:ext cx="6414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50913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2023</a:t>
            </a:r>
            <a:r>
              <a:rPr lang="en-US" alt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349" y="2112169"/>
            <a:ext cx="9074503" cy="12043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3351" indent="-293351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51" dirty="0">
              <a:solidFill>
                <a:srgbClr val="663300"/>
              </a:solidFill>
            </a:endParaRPr>
          </a:p>
          <a:p>
            <a:pPr marL="293351" indent="-293351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5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3351" indent="-293351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5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3351" indent="-293351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5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088" tIns="47544" rIns="95088" bIns="47544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50913" eaLnBrk="1" hangingPunct="1"/>
            <a:fld id="{BFF97C6F-FC7B-4412-97F7-4C8030EB8B6C}" type="slidenum">
              <a:rPr lang="en-US" sz="1000" smtClean="0"/>
              <a:pPr algn="r" defTabSz="950913" eaLnBrk="1" hangingPunct="1"/>
              <a:t>7</a:t>
            </a:fld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604334" y="850015"/>
            <a:ext cx="807961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Connor Group office expansion – Estimated completion Spring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DDB770-5AF1-8219-DF36-1FCE83306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434789"/>
            <a:ext cx="8740775" cy="4715417"/>
          </a:xfrm>
          <a:prstGeom prst="rect">
            <a:avLst/>
          </a:prstGeom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id="{2885E142-630A-4B58-7E42-BC19574F1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6416675"/>
            <a:ext cx="129394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950913"/>
            <a:r>
              <a:rPr lang="en-US" sz="2400" b="1" dirty="0">
                <a:solidFill>
                  <a:schemeClr val="tx2"/>
                </a:solidFill>
                <a:latin typeface="Century Gothic" pitchFamily="34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412411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447800" y="271425"/>
            <a:ext cx="6414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50913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2023</a:t>
            </a:r>
            <a:r>
              <a:rPr lang="en-US" alt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349" y="2112169"/>
            <a:ext cx="9074503" cy="12043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3351" indent="-293351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51" dirty="0">
              <a:solidFill>
                <a:srgbClr val="663300"/>
              </a:solidFill>
            </a:endParaRPr>
          </a:p>
          <a:p>
            <a:pPr marL="293351" indent="-293351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5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3351" indent="-293351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5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3351" indent="-293351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5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088" tIns="47544" rIns="95088" bIns="47544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50913" eaLnBrk="1" hangingPunct="1"/>
            <a:fld id="{BFF97C6F-FC7B-4412-97F7-4C8030EB8B6C}" type="slidenum">
              <a:rPr lang="en-US" sz="1000" smtClean="0"/>
              <a:pPr algn="r" defTabSz="950913" eaLnBrk="1" hangingPunct="1"/>
              <a:t>8</a:t>
            </a:fld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838200" y="851788"/>
            <a:ext cx="813531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The Connor Group hangar expansion – Estimated completion Early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1E671B-5E23-61C8-2F5B-0A62291BE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880"/>
          <a:stretch/>
        </p:blipFill>
        <p:spPr>
          <a:xfrm>
            <a:off x="194227" y="1469781"/>
            <a:ext cx="5200907" cy="42678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8AD038-0D7A-1DCC-BB0C-C7CC7458B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445" y="1469781"/>
            <a:ext cx="3139467" cy="205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DFEF51-E7F5-5063-1545-13E71C572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363" y="3724023"/>
            <a:ext cx="3115549" cy="2013568"/>
          </a:xfrm>
          <a:prstGeom prst="rect">
            <a:avLst/>
          </a:prstGeom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2FC87640-9BF5-97D5-3BA8-6325D93B1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6416675"/>
            <a:ext cx="129394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950913"/>
            <a:r>
              <a:rPr lang="en-US" sz="2400" b="1" dirty="0">
                <a:solidFill>
                  <a:schemeClr val="tx2"/>
                </a:solidFill>
                <a:latin typeface="Century Gothic" pitchFamily="34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12431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447798" y="37986"/>
            <a:ext cx="64147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50913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2023</a:t>
            </a:r>
            <a:r>
              <a:rPr lang="en-US" alt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349" y="2112169"/>
            <a:ext cx="9074503" cy="12043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3351" indent="-293351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51" dirty="0">
              <a:solidFill>
                <a:srgbClr val="663300"/>
              </a:solidFill>
            </a:endParaRPr>
          </a:p>
          <a:p>
            <a:pPr marL="293351" indent="-293351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5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3351" indent="-293351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5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3351" indent="-293351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95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6880225" y="6415088"/>
            <a:ext cx="2241550" cy="4683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088" tIns="47544" rIns="95088" bIns="47544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50913" eaLnBrk="1" hangingPunct="1"/>
            <a:fld id="{BFF97C6F-FC7B-4412-97F7-4C8030EB8B6C}" type="slidenum">
              <a:rPr lang="en-US" sz="1000" smtClean="0"/>
              <a:pPr algn="r" defTabSz="950913" eaLnBrk="1" hangingPunct="1"/>
              <a:t>9</a:t>
            </a:fld>
            <a:endParaRPr lang="en-US" sz="1000" dirty="0"/>
          </a:p>
        </p:txBody>
      </p:sp>
      <p:sp>
        <p:nvSpPr>
          <p:cNvPr id="16" name="Rectangle 15"/>
          <p:cNvSpPr/>
          <p:nvPr/>
        </p:nvSpPr>
        <p:spPr>
          <a:xfrm>
            <a:off x="587509" y="541298"/>
            <a:ext cx="81353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/>
              <a:t>Cornerstone Research Group new office building approved – Starting construction early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4B7A19-46B8-EAD5-2220-5E45B06BC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070" y="1452562"/>
            <a:ext cx="2102781" cy="51966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A14BB2-22F2-2C3D-D8F6-A695A1E4D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378" y="5551119"/>
            <a:ext cx="533474" cy="485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133836-0B39-BE7E-A421-F6C421A2D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48" y="1596532"/>
            <a:ext cx="6667795" cy="4074511"/>
          </a:xfrm>
          <a:prstGeom prst="rect">
            <a:avLst/>
          </a:prstGeom>
        </p:spPr>
      </p:pic>
      <p:sp>
        <p:nvSpPr>
          <p:cNvPr id="15" name="Text Box 11">
            <a:extLst>
              <a:ext uri="{FF2B5EF4-FFF2-40B4-BE49-F238E27FC236}">
                <a16:creationId xmlns:a16="http://schemas.microsoft.com/office/drawing/2014/main" id="{E49EF434-3D84-33D6-5483-32310FEE8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6416675"/>
            <a:ext cx="129394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950913"/>
            <a:r>
              <a:rPr lang="en-US" sz="2400" b="1" dirty="0">
                <a:solidFill>
                  <a:schemeClr val="tx2"/>
                </a:solidFill>
                <a:latin typeface="Century Gothic" pitchFamily="34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518388943"/>
      </p:ext>
    </p:extLst>
  </p:cSld>
  <p:clrMapOvr>
    <a:masterClrMapping/>
  </p:clrMapOvr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8043</TotalTime>
  <Words>943</Words>
  <Application>Microsoft Office PowerPoint</Application>
  <PresentationFormat>Custom</PresentationFormat>
  <Paragraphs>192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</vt:lpstr>
      <vt:lpstr>Echo</vt:lpstr>
      <vt:lpstr>2023 Annual Report</vt:lpstr>
      <vt:lpstr>Miami Township • Dayton  Joint Economic Development District (JEDD)</vt:lpstr>
      <vt:lpstr>Miami Township • Dayton JEDD</vt:lpstr>
      <vt:lpstr>Primary Benefits</vt:lpstr>
      <vt:lpstr>PowerPoint Presentation</vt:lpstr>
      <vt:lpstr>The Miami Township • Dayton JEDD Board of Directors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Dayton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Economic  Development Districts</dc:title>
  <dc:creator>CITY OF DAYTON</dc:creator>
  <cp:lastModifiedBy>Priest, Erica</cp:lastModifiedBy>
  <cp:revision>421</cp:revision>
  <cp:lastPrinted>2021-12-06T19:11:51Z</cp:lastPrinted>
  <dcterms:created xsi:type="dcterms:W3CDTF">2004-11-03T19:06:56Z</dcterms:created>
  <dcterms:modified xsi:type="dcterms:W3CDTF">2023-12-07T15:50:29Z</dcterms:modified>
</cp:coreProperties>
</file>