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4" r:id="rId1"/>
    <p:sldMasterId id="2147483736" r:id="rId2"/>
  </p:sldMasterIdLst>
  <p:notesMasterIdLst>
    <p:notesMasterId r:id="rId13"/>
  </p:notesMasterIdLst>
  <p:handoutMasterIdLst>
    <p:handoutMasterId r:id="rId14"/>
  </p:handoutMasterIdLst>
  <p:sldIdLst>
    <p:sldId id="300" r:id="rId3"/>
    <p:sldId id="298" r:id="rId4"/>
    <p:sldId id="295" r:id="rId5"/>
    <p:sldId id="299" r:id="rId6"/>
    <p:sldId id="289" r:id="rId7"/>
    <p:sldId id="316" r:id="rId8"/>
    <p:sldId id="320" r:id="rId9"/>
    <p:sldId id="317" r:id="rId10"/>
    <p:sldId id="318" r:id="rId11"/>
    <p:sldId id="319" r:id="rId12"/>
  </p:sldIdLst>
  <p:sldSz cx="9601200" cy="704056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5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63D"/>
    <a:srgbClr val="007635"/>
    <a:srgbClr val="009644"/>
    <a:srgbClr val="CCECFF"/>
    <a:srgbClr val="00FFCC"/>
    <a:srgbClr val="00FF99"/>
    <a:srgbClr val="99FF66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6183" autoAdjust="0"/>
  </p:normalViewPr>
  <p:slideViewPr>
    <p:cSldViewPr>
      <p:cViewPr varScale="1">
        <p:scale>
          <a:sx n="107" d="100"/>
          <a:sy n="107" d="100"/>
        </p:scale>
        <p:origin x="1002" y="102"/>
      </p:cViewPr>
      <p:guideLst>
        <p:guide orient="horz" pos="2365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1566" y="-84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Miami</a:t>
            </a:r>
            <a:r>
              <a:rPr lang="en-US" baseline="0"/>
              <a:t> Crossing Revenues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93788880671684"/>
          <c:y val="0.10630101630796308"/>
          <c:w val="0.87994072736764262"/>
          <c:h val="0.80885625447387255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Revenues</c:v>
                </c:pt>
              </c:strCache>
            </c:strRef>
          </c:tx>
          <c:spPr>
            <a:ln w="50096" cap="rnd">
              <a:solidFill>
                <a:srgbClr val="00B050"/>
              </a:solidFill>
              <a:round/>
            </a:ln>
            <a:effectLst>
              <a:outerShdw dist="25400" dir="2700000" algn="tl" rotWithShape="0">
                <a:schemeClr val="accent6"/>
              </a:outerShdw>
            </a:effectLst>
          </c:spPr>
          <c:marker>
            <c:symbol val="none"/>
          </c:marker>
          <c:dLbls>
            <c:dLbl>
              <c:idx val="5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83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3-4895-80B4-ED2E62D09220}"/>
                </c:ext>
              </c:extLst>
            </c:dLbl>
            <c:dLbl>
              <c:idx val="8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83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73-4895-80B4-ED2E62D09220}"/>
                </c:ext>
              </c:extLst>
            </c:dLbl>
            <c:dLbl>
              <c:idx val="11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83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73-4895-80B4-ED2E62D09220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83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Sheet1!$C$2:$P$2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Sheet1!$C$3:$P$3</c:f>
              <c:numCache>
                <c:formatCode>"$"#,##0_);\("$"#,##0\)</c:formatCode>
                <c:ptCount val="14"/>
                <c:pt idx="0">
                  <c:v>123607</c:v>
                </c:pt>
                <c:pt idx="1">
                  <c:v>253373</c:v>
                </c:pt>
                <c:pt idx="2">
                  <c:v>436209</c:v>
                </c:pt>
                <c:pt idx="3">
                  <c:v>659161</c:v>
                </c:pt>
                <c:pt idx="4">
                  <c:v>691659</c:v>
                </c:pt>
                <c:pt idx="5">
                  <c:v>655617</c:v>
                </c:pt>
                <c:pt idx="6">
                  <c:v>774014</c:v>
                </c:pt>
                <c:pt idx="7">
                  <c:v>817052</c:v>
                </c:pt>
                <c:pt idx="8">
                  <c:v>826009</c:v>
                </c:pt>
                <c:pt idx="9">
                  <c:v>929772.6</c:v>
                </c:pt>
                <c:pt idx="10">
                  <c:v>793176.41</c:v>
                </c:pt>
                <c:pt idx="11">
                  <c:v>1169621.3</c:v>
                </c:pt>
                <c:pt idx="12">
                  <c:v>1255477</c:v>
                </c:pt>
                <c:pt idx="13">
                  <c:v>1124467.27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73-4895-80B4-ED2E62D092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13661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88218895"/>
        <c:axId val="1"/>
      </c:lineChart>
      <c:catAx>
        <c:axId val="28821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8217" cap="flat" cmpd="sng" algn="ctr">
            <a:solidFill>
              <a:schemeClr val="lt1"/>
            </a:solidFill>
            <a:round/>
          </a:ln>
          <a:effectLst/>
        </c:spPr>
        <c:txPr>
          <a:bodyPr rot="0" vert="horz"/>
          <a:lstStyle/>
          <a:p>
            <a:pPr>
              <a:defRPr sz="1287" b="1" i="1" u="none" strike="noStrike" baseline="0">
                <a:solidFill>
                  <a:sysClr val="windowText" lastClr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&quot;$&quot;#,##0_);\(&quot;$&quot;#,##0\)" sourceLinked="1"/>
        <c:majorTickMark val="none"/>
        <c:minorTickMark val="none"/>
        <c:tickLblPos val="nextTo"/>
        <c:spPr>
          <a:ln w="9107">
            <a:noFill/>
          </a:ln>
        </c:spPr>
        <c:txPr>
          <a:bodyPr rot="0" vert="horz"/>
          <a:lstStyle/>
          <a:p>
            <a:pPr>
              <a:defRPr sz="1287" b="1" i="0" u="none" strike="noStrike" baseline="0">
                <a:solidFill>
                  <a:schemeClr val="accent6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88218895"/>
        <c:crosses val="autoZero"/>
        <c:crossBetween val="between"/>
      </c:valAx>
      <c:spPr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0" scaled="1"/>
          <a:tileRect/>
        </a:gradFill>
        <a:ln w="32387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rgbClr val="92D050">
            <a:tint val="66000"/>
            <a:satMod val="160000"/>
          </a:srgbClr>
        </a:gs>
        <a:gs pos="50000">
          <a:srgbClr val="92D050">
            <a:tint val="44500"/>
            <a:satMod val="160000"/>
          </a:srgbClr>
        </a:gs>
        <a:gs pos="100000">
          <a:srgbClr val="92D050">
            <a:tint val="23500"/>
            <a:satMod val="160000"/>
          </a:srgbClr>
        </a:gs>
      </a:gsLst>
      <a:lin ang="0" scaled="1"/>
      <a:tileRect/>
    </a:gradFill>
    <a:ln w="13661" cap="flat" cmpd="sng" algn="ctr">
      <a:solidFill>
        <a:schemeClr val="accent6"/>
      </a:solidFill>
      <a:round/>
    </a:ln>
    <a:effectLst/>
  </c:spPr>
  <c:txPr>
    <a:bodyPr/>
    <a:lstStyle/>
    <a:p>
      <a:pPr>
        <a:defRPr sz="143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>
            <a:extLst>
              <a:ext uri="{FF2B5EF4-FFF2-40B4-BE49-F238E27FC236}">
                <a16:creationId xmlns:a16="http://schemas.microsoft.com/office/drawing/2014/main" id="{EBA16B64-05AE-7EA4-A861-7BCFF59BBE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2844" tIns="46422" rIns="92844" bIns="46422" numCol="1" anchor="t" anchorCtr="0" compatLnSpc="1">
            <a:prstTxWarp prst="textNoShape">
              <a:avLst/>
            </a:prstTxWarp>
          </a:bodyPr>
          <a:lstStyle>
            <a:lvl1pPr defTabSz="92882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1027">
            <a:extLst>
              <a:ext uri="{FF2B5EF4-FFF2-40B4-BE49-F238E27FC236}">
                <a16:creationId xmlns:a16="http://schemas.microsoft.com/office/drawing/2014/main" id="{0B308D4C-D792-1D60-B636-6D6526E702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2844" tIns="46422" rIns="92844" bIns="46422" numCol="1" anchor="t" anchorCtr="0" compatLnSpc="1">
            <a:prstTxWarp prst="textNoShape">
              <a:avLst/>
            </a:prstTxWarp>
          </a:bodyPr>
          <a:lstStyle>
            <a:lvl1pPr algn="r" defTabSz="92882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1028">
            <a:extLst>
              <a:ext uri="{FF2B5EF4-FFF2-40B4-BE49-F238E27FC236}">
                <a16:creationId xmlns:a16="http://schemas.microsoft.com/office/drawing/2014/main" id="{3420C53D-9EFA-0685-E11B-848B63AA16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8500"/>
            <a:ext cx="4749800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1029">
            <a:extLst>
              <a:ext uri="{FF2B5EF4-FFF2-40B4-BE49-F238E27FC236}">
                <a16:creationId xmlns:a16="http://schemas.microsoft.com/office/drawing/2014/main" id="{4471BB29-0FA8-E0A7-1271-33B73141AF4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2844" tIns="46422" rIns="92844" bIns="46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1030">
            <a:extLst>
              <a:ext uri="{FF2B5EF4-FFF2-40B4-BE49-F238E27FC236}">
                <a16:creationId xmlns:a16="http://schemas.microsoft.com/office/drawing/2014/main" id="{A8F051B6-C628-60A7-2A29-5C0FE73274C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2844" tIns="46422" rIns="92844" bIns="46422" numCol="1" anchor="b" anchorCtr="0" compatLnSpc="1">
            <a:prstTxWarp prst="textNoShape">
              <a:avLst/>
            </a:prstTxWarp>
          </a:bodyPr>
          <a:lstStyle>
            <a:lvl1pPr defTabSz="92882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1031">
            <a:extLst>
              <a:ext uri="{FF2B5EF4-FFF2-40B4-BE49-F238E27FC236}">
                <a16:creationId xmlns:a16="http://schemas.microsoft.com/office/drawing/2014/main" id="{AF7227B4-B6A1-7957-C73C-8AFF1BBA2B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2844" tIns="46422" rIns="92844" bIns="4642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377B411-CC1B-4E11-823E-27FBC762970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941BC28-9F87-B20B-0D32-92DC243801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DCBD21E-5558-ECAC-834B-7A86EB584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81D5EA7-2BFA-4B0F-6362-B595A90E1B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99BEFF0-665D-640C-C6AF-ACB3ABE23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223A322-6E2E-560E-9901-E5B4AA5F88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4EB9CDC-B35F-F887-12D5-47FE7288E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/>
              <a:t>JEDD Business and Property Owners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5FEA342-BDDD-779E-E3A5-34CBFA9AD3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1EC56814-B3E2-A3B0-FE13-B8BC229FD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E1D896D-C0EA-F59D-A15B-63B1EE00EF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73BBB0-D57B-4F0B-A196-562F3DF309AF}" type="slidenum">
              <a:rPr lang="en-US" altLang="en-US" sz="1200" smtClean="0"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A72E1A6-5A66-A33B-5499-AC82054B1E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9598844D-F6FD-9463-BE75-DCD4F2834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15C41498-8F37-88F0-E41A-8D89BDFB7D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38C7E4-D82A-4167-9480-2BD84812B7E8}" type="slidenum">
              <a:rPr lang="en-US" altLang="en-US" sz="1200" smtClean="0"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7F7E437D-6433-719F-37B7-C08AF008FC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9F2F7B34-7FA7-0A76-7D2F-C26C8DA1D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C6CCE3B-2AAC-EFAB-7CCC-343919A4E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14FE5B-03D6-4DB8-99D2-5E1AFC509ABB}" type="slidenum">
              <a:rPr lang="en-US" altLang="en-US" sz="1200" smtClean="0">
                <a:latin typeface="Times New Roman" panose="02020603050405020304" pitchFamily="18" charset="0"/>
              </a:rPr>
              <a:pPr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9963" y="1408113"/>
            <a:ext cx="6800850" cy="1798637"/>
          </a:xfrm>
        </p:spPr>
        <p:txBody>
          <a:bodyPr/>
          <a:lstStyle>
            <a:lvl1pPr>
              <a:defRPr sz="3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9963" y="3833813"/>
            <a:ext cx="6800850" cy="2033587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3083B7F-2AA7-34F9-6893-E15F66E7C9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440613" y="6415088"/>
            <a:ext cx="1600200" cy="4683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DE7EEF47-123C-435D-8DB6-F880D63373FF}" type="datetimeFigureOut">
              <a:rPr lang="en-US"/>
              <a:pPr>
                <a:defRPr/>
              </a:pPr>
              <a:t>12/7/2023</a:t>
            </a:fld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19FDB1E-66BA-5005-7132-D7A7C9CAAB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000500" y="6415088"/>
            <a:ext cx="3040063" cy="4683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E53450-351D-2E6F-877E-B0D5584B0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2320925" y="6415088"/>
            <a:ext cx="1279525" cy="4683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/>
            </a:lvl1pPr>
          </a:lstStyle>
          <a:p>
            <a:pPr>
              <a:defRPr/>
            </a:pPr>
            <a:fld id="{DA3092FD-F3F6-4A86-946C-2D5438B510E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809009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12778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15875"/>
            <a:ext cx="2239962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15875"/>
            <a:ext cx="6569075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738063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1CC5284-F661-149A-66C3-D4FD91B792EE}"/>
              </a:ext>
            </a:extLst>
          </p:cNvPr>
          <p:cNvGrpSpPr>
            <a:grpSpLocks/>
          </p:cNvGrpSpPr>
          <p:nvPr/>
        </p:nvGrpSpPr>
        <p:grpSpPr bwMode="auto">
          <a:xfrm>
            <a:off x="1741488" y="1643063"/>
            <a:ext cx="7180262" cy="3286125"/>
            <a:chOff x="1045" y="1008"/>
            <a:chExt cx="4307" cy="2016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163E400D-4C35-6099-B1DB-B608671AC34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lIns="95088" tIns="47544" rIns="95088" bIns="47544" anchor="ctr"/>
            <a:lstStyle>
              <a:lvl1pPr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500" dirty="0">
                <a:latin typeface="Times New Roman" panose="02020603050405020304" pitchFamily="18" charset="0"/>
              </a:endParaRPr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2A9F1FE0-57E3-3FC0-7501-56F0073E432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lIns="95088" tIns="47544" rIns="95088" bIns="47544" anchor="ctr"/>
            <a:lstStyle>
              <a:lvl1pPr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500" dirty="0">
                <a:latin typeface="Times New Roman" panose="02020603050405020304" pitchFamily="18" charset="0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FD1BA0A0-252A-6B96-2702-F06F5949AF8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5088" tIns="47544" rIns="95088" bIns="47544" anchor="ctr"/>
            <a:lstStyle>
              <a:lvl1pPr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500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BF4B2D2B-82E7-1DC7-BCC2-45850AF355C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lIns="95088" tIns="47544" rIns="95088" bIns="47544" anchor="ctr"/>
            <a:lstStyle>
              <a:lvl1pPr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500" dirty="0">
                <a:latin typeface="Times New Roman" panose="02020603050405020304" pitchFamily="18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FF39EBE7-E9E8-DF2D-734B-146483DBE79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lIns="95088" tIns="47544" rIns="95088" bIns="47544" anchor="ctr"/>
            <a:lstStyle>
              <a:lvl1pPr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500" dirty="0">
                <a:latin typeface="Times New Roman" panose="02020603050405020304" pitchFamily="18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0E254EB0-D024-43A7-B333-BD45D6303D3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5088" tIns="47544" rIns="95088" bIns="47544" anchor="ctr"/>
            <a:lstStyle>
              <a:lvl1pPr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0913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5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362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20725" y="1250950"/>
            <a:ext cx="8159750" cy="1985963"/>
          </a:xfrm>
        </p:spPr>
        <p:txBody>
          <a:bodyPr anchor="b"/>
          <a:lstStyle>
            <a:lvl1pPr algn="r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62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60588" y="3598863"/>
            <a:ext cx="6719887" cy="1798637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99C43BE8-18FB-26C1-1008-452BFD981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E45EE68-2C3C-36F8-F1C1-F05BBB62AD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CA1F14E4-2579-63B7-553F-BD67E9829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9AB96-AD19-4776-B4FA-F2D5C823D6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8714436"/>
      </p:ext>
    </p:extLst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0851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524375"/>
            <a:ext cx="8161338" cy="13985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2984500"/>
            <a:ext cx="8161338" cy="1539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369466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68475"/>
            <a:ext cx="425132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8525" y="1768475"/>
            <a:ext cx="425291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402808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576388"/>
            <a:ext cx="4243388" cy="655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232025"/>
            <a:ext cx="4243388" cy="4057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76388"/>
            <a:ext cx="4244975" cy="655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232025"/>
            <a:ext cx="4244975" cy="4057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843670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092920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74241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0988"/>
            <a:ext cx="3159125" cy="11922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80988"/>
            <a:ext cx="5367337" cy="6008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473200"/>
            <a:ext cx="3159125" cy="4816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25947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4929188"/>
            <a:ext cx="5761037" cy="581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28650"/>
            <a:ext cx="5761037" cy="4224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510213"/>
            <a:ext cx="5761037" cy="8270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0359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2649E1A-75DF-71B8-5A86-85881AD3A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5875"/>
            <a:ext cx="8961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088" tIns="47544" rIns="95088" bIns="47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D1394C0-00F6-92C9-0952-41C3AEB65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68475"/>
            <a:ext cx="86566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Line 7">
            <a:extLst>
              <a:ext uri="{FF2B5EF4-FFF2-40B4-BE49-F238E27FC236}">
                <a16:creationId xmlns:a16="http://schemas.microsoft.com/office/drawing/2014/main" id="{748D90C6-71BC-90AA-4BD9-0BC116A5419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419600" y="6416675"/>
            <a:ext cx="0" cy="4921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Line 20">
            <a:extLst>
              <a:ext uri="{FF2B5EF4-FFF2-40B4-BE49-F238E27FC236}">
                <a16:creationId xmlns:a16="http://schemas.microsoft.com/office/drawing/2014/main" id="{B5B785EB-025A-493C-32CE-16BBD40070C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0025" y="1311275"/>
            <a:ext cx="9020175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2">
            <a:extLst>
              <a:ext uri="{FF2B5EF4-FFF2-40B4-BE49-F238E27FC236}">
                <a16:creationId xmlns:a16="http://schemas.microsoft.com/office/drawing/2014/main" id="{CD0B5F2A-669B-39FE-5B0A-51E9B36420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08688"/>
            <a:ext cx="240823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594" r:id="rId2"/>
    <p:sldLayoutId id="2147484595" r:id="rId3"/>
    <p:sldLayoutId id="2147484596" r:id="rId4"/>
    <p:sldLayoutId id="2147484597" r:id="rId5"/>
    <p:sldLayoutId id="2147484598" r:id="rId6"/>
    <p:sldLayoutId id="2147484599" r:id="rId7"/>
    <p:sldLayoutId id="2147484600" r:id="rId8"/>
    <p:sldLayoutId id="2147484601" r:id="rId9"/>
    <p:sldLayoutId id="2147484602" r:id="rId10"/>
    <p:sldLayoutId id="2147484603" r:id="rId11"/>
  </p:sldLayoutIdLst>
  <p:transition spd="slow"/>
  <p:txStyles>
    <p:titleStyle>
      <a:lvl1pPr algn="ctr" defTabSz="9509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9509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ctr" defTabSz="9509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ctr" defTabSz="9509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ctr" defTabSz="9509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ctr" defTabSz="950913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ctr" defTabSz="950913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ctr" defTabSz="950913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ctr" defTabSz="950913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57188" indent="-357188" algn="l" defTabSz="9509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73113" indent="-298450" algn="l" defTabSz="9509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000">
          <a:solidFill>
            <a:schemeClr val="tx2"/>
          </a:solidFill>
          <a:latin typeface="+mn-lt"/>
        </a:defRPr>
      </a:lvl2pPr>
      <a:lvl3pPr marL="1189038" indent="-238125" algn="l" defTabSz="9509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400">
          <a:solidFill>
            <a:schemeClr val="tx2"/>
          </a:solidFill>
          <a:latin typeface="+mn-lt"/>
        </a:defRPr>
      </a:lvl3pPr>
      <a:lvl4pPr marL="1663700" indent="-238125" algn="l" defTabSz="9509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2"/>
          </a:solidFill>
          <a:latin typeface="+mn-lt"/>
        </a:defRPr>
      </a:lvl4pPr>
      <a:lvl5pPr marL="2139950" indent="-238125" algn="l" defTabSz="950913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5pPr>
      <a:lvl6pPr marL="2597150" indent="-238125" algn="l" defTabSz="950913" rtl="0" fontAlgn="base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6pPr>
      <a:lvl7pPr marL="3054350" indent="-238125" algn="l" defTabSz="950913" rtl="0" fontAlgn="base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7pPr>
      <a:lvl8pPr marL="3511550" indent="-238125" algn="l" defTabSz="950913" rtl="0" fontAlgn="base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8pPr>
      <a:lvl9pPr marL="3968750" indent="-238125" algn="l" defTabSz="950913" rtl="0" fontAlgn="base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>
            <a:extLst>
              <a:ext uri="{FF2B5EF4-FFF2-40B4-BE49-F238E27FC236}">
                <a16:creationId xmlns:a16="http://schemas.microsoft.com/office/drawing/2014/main" id="{8D0A4902-A3C3-1E76-19EF-D5052849A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643063"/>
            <a:ext cx="864235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Rectangle 12">
            <a:extLst>
              <a:ext uri="{FF2B5EF4-FFF2-40B4-BE49-F238E27FC236}">
                <a16:creationId xmlns:a16="http://schemas.microsoft.com/office/drawing/2014/main" id="{FA1ED657-15F3-5A2A-602B-F12EF8C81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60388" y="234950"/>
            <a:ext cx="848042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088" tIns="47544" rIns="95088" bIns="47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4BFADF0-5B41-C1E7-CD24-5DAF98D8E0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9425" y="6415088"/>
            <a:ext cx="2241550" cy="468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2FD45D5E-6EEB-8C49-EBD8-29DF921240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415088"/>
            <a:ext cx="3041650" cy="468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C6709B47-0CF5-6E26-5658-16207868C7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0225" y="6415088"/>
            <a:ext cx="2241550" cy="468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</p:sldLayoutIdLst>
  <p:transition spd="slow"/>
  <p:hf hdr="0" ftr="0" dt="0"/>
  <p:txStyles>
    <p:titleStyle>
      <a:lvl1pPr algn="l" defTabSz="9509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+mj-ea"/>
          <a:cs typeface="+mj-cs"/>
        </a:defRPr>
      </a:lvl1pPr>
      <a:lvl2pPr algn="l" defTabSz="9509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defTabSz="9509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defTabSz="9509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defTabSz="9509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defTabSz="950913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defTabSz="950913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defTabSz="950913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defTabSz="950913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57188" indent="-357188" algn="l" defTabSz="9509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300">
          <a:solidFill>
            <a:schemeClr val="tx1"/>
          </a:solidFill>
          <a:latin typeface="Arial" charset="0"/>
          <a:ea typeface="+mn-ea"/>
          <a:cs typeface="+mn-cs"/>
        </a:defRPr>
      </a:lvl1pPr>
      <a:lvl2pPr marL="773113" indent="-298450" algn="l" defTabSz="9509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800">
          <a:solidFill>
            <a:schemeClr val="tx1"/>
          </a:solidFill>
          <a:latin typeface="Arial" charset="0"/>
        </a:defRPr>
      </a:lvl2pPr>
      <a:lvl3pPr marL="1189038" indent="-238125" algn="l" defTabSz="9509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400">
          <a:solidFill>
            <a:schemeClr val="tx1"/>
          </a:solidFill>
          <a:latin typeface="Arial" charset="0"/>
        </a:defRPr>
      </a:lvl3pPr>
      <a:lvl4pPr marL="1663700" indent="-238125" algn="l" defTabSz="9509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100">
          <a:solidFill>
            <a:schemeClr val="tx1"/>
          </a:solidFill>
          <a:latin typeface="Arial" charset="0"/>
        </a:defRPr>
      </a:lvl4pPr>
      <a:lvl5pPr marL="2139950" indent="-238125" algn="l" defTabSz="9509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100">
          <a:solidFill>
            <a:schemeClr val="tx1"/>
          </a:solidFill>
          <a:latin typeface="Arial" charset="0"/>
        </a:defRPr>
      </a:lvl5pPr>
      <a:lvl6pPr marL="2597150" indent="-238125" algn="l" defTabSz="950913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100">
          <a:solidFill>
            <a:schemeClr val="tx1"/>
          </a:solidFill>
          <a:latin typeface="+mn-lt"/>
        </a:defRPr>
      </a:lvl6pPr>
      <a:lvl7pPr marL="3054350" indent="-238125" algn="l" defTabSz="950913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100">
          <a:solidFill>
            <a:schemeClr val="tx1"/>
          </a:solidFill>
          <a:latin typeface="+mn-lt"/>
        </a:defRPr>
      </a:lvl7pPr>
      <a:lvl8pPr marL="3511550" indent="-238125" algn="l" defTabSz="950913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100">
          <a:solidFill>
            <a:schemeClr val="tx1"/>
          </a:solidFill>
          <a:latin typeface="+mn-lt"/>
        </a:defRPr>
      </a:lvl8pPr>
      <a:lvl9pPr marL="3968750" indent="-238125" algn="l" defTabSz="950913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882D9E1-4BCD-6F41-E95B-686217CACA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241925"/>
            <a:ext cx="9601200" cy="1798638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292929"/>
                </a:solidFill>
              </a:rPr>
              <a:t>2023 Annual Report</a:t>
            </a:r>
          </a:p>
        </p:txBody>
      </p:sp>
      <p:sp>
        <p:nvSpPr>
          <p:cNvPr id="6147" name="Line 9">
            <a:extLst>
              <a:ext uri="{FF2B5EF4-FFF2-40B4-BE49-F238E27FC236}">
                <a16:creationId xmlns:a16="http://schemas.microsoft.com/office/drawing/2014/main" id="{BCB7DC37-F9A0-3B7F-0C8C-F2474988F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0"/>
            <a:ext cx="0" cy="7040563"/>
          </a:xfrm>
          <a:prstGeom prst="line">
            <a:avLst/>
          </a:prstGeom>
          <a:noFill/>
          <a:ln w="127000">
            <a:solidFill>
              <a:srgbClr val="8BBC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Line 10">
            <a:extLst>
              <a:ext uri="{FF2B5EF4-FFF2-40B4-BE49-F238E27FC236}">
                <a16:creationId xmlns:a16="http://schemas.microsoft.com/office/drawing/2014/main" id="{DAF68220-E20A-04A2-B6D4-35B6E6C4F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0"/>
            <a:ext cx="0" cy="7040563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9" name="Picture 2">
            <a:extLst>
              <a:ext uri="{FF2B5EF4-FFF2-40B4-BE49-F238E27FC236}">
                <a16:creationId xmlns:a16="http://schemas.microsoft.com/office/drawing/2014/main" id="{53E4A649-40C9-B0D7-61D7-DDA4B88B7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1538288"/>
            <a:ext cx="55118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4">
            <a:extLst>
              <a:ext uri="{FF2B5EF4-FFF2-40B4-BE49-F238E27FC236}">
                <a16:creationId xmlns:a16="http://schemas.microsoft.com/office/drawing/2014/main" id="{1B4FDB16-18B1-16FA-5021-B5AC279BC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178550"/>
            <a:ext cx="4267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950913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509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spcBef>
                <a:spcPct val="20000"/>
              </a:spcBef>
              <a:buClr>
                <a:schemeClr val="accent2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Century Gothic" panose="020B0502020202020204" pitchFamily="34" charset="0"/>
              </a:rPr>
              <a:t>Income Tax Receipts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Century Gothic" panose="020B0502020202020204" pitchFamily="34" charset="0"/>
              </a:rPr>
              <a:t>2009-Present</a:t>
            </a:r>
          </a:p>
        </p:txBody>
      </p:sp>
      <p:graphicFrame>
        <p:nvGraphicFramePr>
          <p:cNvPr id="2" name="Chart 6">
            <a:extLst>
              <a:ext uri="{FF2B5EF4-FFF2-40B4-BE49-F238E27FC236}">
                <a16:creationId xmlns:a16="http://schemas.microsoft.com/office/drawing/2014/main" id="{6F680B4D-1020-8D71-4CCF-0400B4D82BFD}"/>
              </a:ext>
            </a:extLst>
          </p:cNvPr>
          <p:cNvGraphicFramePr>
            <a:graphicFrameLocks/>
          </p:cNvGraphicFramePr>
          <p:nvPr/>
        </p:nvGraphicFramePr>
        <p:xfrm>
          <a:off x="203200" y="598488"/>
          <a:ext cx="9194800" cy="515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EC3CEB04-16EC-2D02-3F8D-B7EE4B10BC43}"/>
              </a:ext>
            </a:extLst>
          </p:cNvPr>
          <p:cNvSpPr txBox="1">
            <a:spLocks/>
          </p:cNvSpPr>
          <p:nvPr/>
        </p:nvSpPr>
        <p:spPr bwMode="auto">
          <a:xfrm>
            <a:off x="7207250" y="6719888"/>
            <a:ext cx="22415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88" tIns="47544" rIns="95088" bIns="47544"/>
          <a:lstStyle>
            <a:lvl1pPr defTabSz="950913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73113" indent="-298450" defTabSz="9509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89038" indent="-238125" defTabSz="950913">
              <a:spcBef>
                <a:spcPct val="20000"/>
              </a:spcBef>
              <a:buClr>
                <a:schemeClr val="accent2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63700" indent="-238125" defTabSz="950913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139950" indent="-238125" defTabSz="950913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971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30543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5115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9687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16F909E-AC20-438A-B1E4-7C8D5311B5F6}" type="slidenum">
              <a:rPr lang="en-US" altLang="en-US" sz="10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2776EA2-6E45-E6B6-4C5E-5C5166667ED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15875"/>
            <a:ext cx="8656637" cy="1219200"/>
          </a:xfrm>
        </p:spPr>
        <p:txBody>
          <a:bodyPr/>
          <a:lstStyle/>
          <a:p>
            <a:pPr eaLnBrk="1" hangingPunct="1"/>
            <a:r>
              <a:rPr lang="en-US" altLang="en-US"/>
              <a:t>Miami Crossing</a:t>
            </a:r>
            <a:br>
              <a:rPr lang="en-US" altLang="en-US"/>
            </a:br>
            <a:r>
              <a:rPr lang="en-US" altLang="en-US"/>
              <a:t> JEDD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DC93686-3245-C1F6-D5FE-D005FFDC7CA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463675"/>
            <a:ext cx="4114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50"/>
              </a:spcAft>
            </a:pPr>
            <a:r>
              <a:rPr lang="en-US" altLang="en-US" dirty="0"/>
              <a:t>The Contract’s term is through December 31, 2060 and may be renewed.</a:t>
            </a:r>
          </a:p>
          <a:p>
            <a:pPr eaLnBrk="1" hangingPunct="1">
              <a:lnSpc>
                <a:spcPct val="80000"/>
              </a:lnSpc>
              <a:spcAft>
                <a:spcPts val="1250"/>
              </a:spcAft>
            </a:pPr>
            <a:r>
              <a:rPr lang="en-US" altLang="en-US" dirty="0">
                <a:solidFill>
                  <a:srgbClr val="000000"/>
                </a:solidFill>
              </a:rPr>
              <a:t>There are </a:t>
            </a:r>
            <a:r>
              <a:rPr lang="en-US" altLang="en-US" dirty="0"/>
              <a:t>30 </a:t>
            </a:r>
            <a:r>
              <a:rPr lang="en-US" altLang="en-US" dirty="0">
                <a:solidFill>
                  <a:srgbClr val="000000"/>
                </a:solidFill>
              </a:rPr>
              <a:t>businesses and 5 government facilities in the JEDD.</a:t>
            </a:r>
          </a:p>
          <a:p>
            <a:pPr eaLnBrk="1" hangingPunct="1">
              <a:lnSpc>
                <a:spcPct val="80000"/>
              </a:lnSpc>
              <a:spcAft>
                <a:spcPts val="1250"/>
              </a:spcAft>
            </a:pPr>
            <a:r>
              <a:rPr lang="en-US" altLang="en-US" dirty="0">
                <a:solidFill>
                  <a:srgbClr val="000000"/>
                </a:solidFill>
              </a:rPr>
              <a:t>The total area of the JEDD is approximately 204 acres.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0244" name="Text Box 7">
            <a:extLst>
              <a:ext uri="{FF2B5EF4-FFF2-40B4-BE49-F238E27FC236}">
                <a16:creationId xmlns:a16="http://schemas.microsoft.com/office/drawing/2014/main" id="{1D28BE24-26CC-2B47-CF5B-DB1FB1884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6416675"/>
            <a:ext cx="1452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950913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509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spcBef>
                <a:spcPct val="20000"/>
              </a:spcBef>
              <a:buClr>
                <a:schemeClr val="accent2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Century Gothic" panose="020B0502020202020204" pitchFamily="34" charset="0"/>
              </a:rPr>
              <a:t>Location</a:t>
            </a:r>
          </a:p>
        </p:txBody>
      </p:sp>
      <p:sp>
        <p:nvSpPr>
          <p:cNvPr id="10245" name="Slide Number Placeholder 5">
            <a:extLst>
              <a:ext uri="{FF2B5EF4-FFF2-40B4-BE49-F238E27FC236}">
                <a16:creationId xmlns:a16="http://schemas.microsoft.com/office/drawing/2014/main" id="{618A469F-ED13-9AAE-D0E6-F98A81B44269}"/>
              </a:ext>
            </a:extLst>
          </p:cNvPr>
          <p:cNvSpPr txBox="1">
            <a:spLocks/>
          </p:cNvSpPr>
          <p:nvPr/>
        </p:nvSpPr>
        <p:spPr bwMode="auto">
          <a:xfrm>
            <a:off x="6880225" y="6415088"/>
            <a:ext cx="22415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88" tIns="47544" rIns="95088" bIns="47544"/>
          <a:lstStyle>
            <a:lvl1pPr defTabSz="950913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73113" indent="-298450" defTabSz="9509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89038" indent="-238125" defTabSz="950913">
              <a:spcBef>
                <a:spcPct val="20000"/>
              </a:spcBef>
              <a:buClr>
                <a:schemeClr val="accent2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63700" indent="-238125" defTabSz="950913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139950" indent="-238125" defTabSz="950913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971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30543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5115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9687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8F2DAAF-7F89-442D-8AE6-6C6E502FD131}" type="slidenum">
              <a:rPr lang="en-US" altLang="en-US" sz="10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A0DDC8-3104-37FA-8F7E-FDCCF4F31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932" y="1409856"/>
            <a:ext cx="4114801" cy="485512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59776F1-C3F3-6396-8424-D5C70583257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Primary Benefits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A51F153-06A8-55FE-AC8A-E9A1F7DB42F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14488"/>
            <a:ext cx="8839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Regional Cooperation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Use of Municipal Charter Powers to regulate speed limits, provide business assistance,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Contributes funding to projects of importance to the JEDD geography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Tax Sharing –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As part of the JEDD agreement, the JEDD implemented an income tax of 1.75% in August of 2009.  The rate was increased to 2.25% beginning January 2011 to maintain consistency with the rate in the City of Miamisburg.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Income tax is shared between Miami Township and the City of Miamisburg (70/30) after the JEDD retains 25%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Protection from Annexation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11268" name="AutoShape 18" descr="leaf.gif (3532 bytes)">
            <a:extLst>
              <a:ext uri="{FF2B5EF4-FFF2-40B4-BE49-F238E27FC236}">
                <a16:creationId xmlns:a16="http://schemas.microsoft.com/office/drawing/2014/main" id="{2E796848-CDAD-82F4-36EE-61F24762D3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6063" y="2987675"/>
            <a:ext cx="40290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9" name="Text Box 11">
            <a:extLst>
              <a:ext uri="{FF2B5EF4-FFF2-40B4-BE49-F238E27FC236}">
                <a16:creationId xmlns:a16="http://schemas.microsoft.com/office/drawing/2014/main" id="{0AC030F0-3AB8-B4E5-52A4-0183FA8A1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6416675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950913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509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spcBef>
                <a:spcPct val="20000"/>
              </a:spcBef>
              <a:buClr>
                <a:schemeClr val="accent2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Century Gothic" panose="020B0502020202020204" pitchFamily="34" charset="0"/>
              </a:rPr>
              <a:t>Benefits</a:t>
            </a:r>
          </a:p>
        </p:txBody>
      </p:sp>
      <p:sp>
        <p:nvSpPr>
          <p:cNvPr id="11270" name="Slide Number Placeholder 5">
            <a:extLst>
              <a:ext uri="{FF2B5EF4-FFF2-40B4-BE49-F238E27FC236}">
                <a16:creationId xmlns:a16="http://schemas.microsoft.com/office/drawing/2014/main" id="{39942753-1598-3F6B-DF8D-BA33679F26FD}"/>
              </a:ext>
            </a:extLst>
          </p:cNvPr>
          <p:cNvSpPr txBox="1">
            <a:spLocks/>
          </p:cNvSpPr>
          <p:nvPr/>
        </p:nvSpPr>
        <p:spPr bwMode="auto">
          <a:xfrm>
            <a:off x="6880225" y="6415088"/>
            <a:ext cx="22415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88" tIns="47544" rIns="95088" bIns="47544"/>
          <a:lstStyle>
            <a:lvl1pPr defTabSz="950913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73113" indent="-298450" defTabSz="9509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89038" indent="-238125" defTabSz="950913">
              <a:spcBef>
                <a:spcPct val="20000"/>
              </a:spcBef>
              <a:buClr>
                <a:schemeClr val="accent2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63700" indent="-238125" defTabSz="950913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139950" indent="-238125" defTabSz="950913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971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30543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5115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9687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FC5C5DA-B75F-4F9D-A5D8-D5F45E3E5633}" type="slidenum">
              <a:rPr lang="en-US" altLang="en-US" sz="10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3">
            <a:extLst>
              <a:ext uri="{FF2B5EF4-FFF2-40B4-BE49-F238E27FC236}">
                <a16:creationId xmlns:a16="http://schemas.microsoft.com/office/drawing/2014/main" id="{D866B781-1510-2E94-AB54-E5E5F02BF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463675"/>
            <a:ext cx="220980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950913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509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spcBef>
                <a:spcPct val="20000"/>
              </a:spcBef>
              <a:buClr>
                <a:schemeClr val="accent2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err="1"/>
              <a:t>Brixey</a:t>
            </a:r>
            <a:r>
              <a:rPr lang="en-US" altLang="en-US" sz="1200" b="1" dirty="0"/>
              <a:t> &amp; Meyer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/>
              <a:t>Lyons Crossing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King’s Furniture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Menards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Sherwin-Williams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/>
              <a:t>Miamisburg Schools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Jane Chance Elementary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Maddox-Lang Primary School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Miamisburg Middle School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/>
              <a:t>Miami Valley Fire District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Fire Station 51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Fire Station 52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/>
              <a:t>Range USA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 dirty="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CEBDE01-58BC-A7E9-8C4C-E0260689B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5875"/>
            <a:ext cx="8961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88" tIns="47544" rIns="95088" bIns="47544" anchor="ctr"/>
          <a:lstStyle>
            <a:lvl1pPr defTabSz="950913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509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spcBef>
                <a:spcPct val="20000"/>
              </a:spcBef>
              <a:buClr>
                <a:schemeClr val="accent2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Century Gothic" panose="020B0502020202020204" pitchFamily="34" charset="0"/>
              </a:rPr>
              <a:t>Member Businesses</a:t>
            </a:r>
          </a:p>
        </p:txBody>
      </p:sp>
      <p:sp>
        <p:nvSpPr>
          <p:cNvPr id="13316" name="Text Box 15">
            <a:extLst>
              <a:ext uri="{FF2B5EF4-FFF2-40B4-BE49-F238E27FC236}">
                <a16:creationId xmlns:a16="http://schemas.microsoft.com/office/drawing/2014/main" id="{5F53696C-DAC9-621B-C104-0D4E37B27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6416675"/>
            <a:ext cx="1566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950913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509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spcBef>
                <a:spcPct val="20000"/>
              </a:spcBef>
              <a:buClr>
                <a:schemeClr val="accent2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Century Gothic" panose="020B0502020202020204" pitchFamily="34" charset="0"/>
              </a:rPr>
              <a:t>Members</a:t>
            </a:r>
          </a:p>
        </p:txBody>
      </p:sp>
      <p:pic>
        <p:nvPicPr>
          <p:cNvPr id="13317" name="Picture 16" descr="100_1749">
            <a:extLst>
              <a:ext uri="{FF2B5EF4-FFF2-40B4-BE49-F238E27FC236}">
                <a16:creationId xmlns:a16="http://schemas.microsoft.com/office/drawing/2014/main" id="{D579F1A5-142B-70A3-DC9C-7D3E26F63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0875"/>
            <a:ext cx="15271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5" descr="100_1751">
            <a:extLst>
              <a:ext uri="{FF2B5EF4-FFF2-40B4-BE49-F238E27FC236}">
                <a16:creationId xmlns:a16="http://schemas.microsoft.com/office/drawing/2014/main" id="{6D535A5D-72A5-C081-5662-D0072BD9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59275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9" descr="Brixey&amp;Meyer 8-15-11 001">
            <a:extLst>
              <a:ext uri="{FF2B5EF4-FFF2-40B4-BE49-F238E27FC236}">
                <a16:creationId xmlns:a16="http://schemas.microsoft.com/office/drawing/2014/main" id="{C5FC9E39-BB99-12CB-4D37-531EB8F38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20875"/>
            <a:ext cx="15271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angle 17">
            <a:extLst>
              <a:ext uri="{FF2B5EF4-FFF2-40B4-BE49-F238E27FC236}">
                <a16:creationId xmlns:a16="http://schemas.microsoft.com/office/drawing/2014/main" id="{F5EA7F36-7CBB-35FB-C306-A0325329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463675"/>
            <a:ext cx="2133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950913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509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spcBef>
                <a:spcPct val="20000"/>
              </a:spcBef>
              <a:buClr>
                <a:schemeClr val="accent2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200" b="1" dirty="0"/>
              <a:t>Vienna Center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200" dirty="0"/>
              <a:t>Vienna Springs Health Campus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/>
              <a:t>Village on 725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200" dirty="0"/>
              <a:t>Bella Nail Bar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Cookie Cutters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GameStop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Jimmy John’s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So Pizza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Shawnee Optical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Smashburger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Smoothie King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Sport Clips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Thai Kitchen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Vitamin Shoppe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err="1"/>
              <a:t>Waxxpot</a:t>
            </a:r>
            <a:endParaRPr lang="en-US" altLang="en-US" sz="12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/>
              <a:t>Wal-Mart Supercenter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Subway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Jackson Hewitt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Woodforest Bank</a:t>
            </a:r>
          </a:p>
        </p:txBody>
      </p:sp>
      <p:pic>
        <p:nvPicPr>
          <p:cNvPr id="13325" name="Picture 2">
            <a:extLst>
              <a:ext uri="{FF2B5EF4-FFF2-40B4-BE49-F238E27FC236}">
                <a16:creationId xmlns:a16="http://schemas.microsoft.com/office/drawing/2014/main" id="{F6F56A7A-3DE3-312F-F7B8-2A72B3964C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4359275"/>
            <a:ext cx="152717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3">
            <a:extLst>
              <a:ext uri="{FF2B5EF4-FFF2-40B4-BE49-F238E27FC236}">
                <a16:creationId xmlns:a16="http://schemas.microsoft.com/office/drawing/2014/main" id="{7E7D42E0-2BE4-BA1F-60F4-E8638F07E5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3140075"/>
            <a:ext cx="151923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Slide Number Placeholder 5">
            <a:extLst>
              <a:ext uri="{FF2B5EF4-FFF2-40B4-BE49-F238E27FC236}">
                <a16:creationId xmlns:a16="http://schemas.microsoft.com/office/drawing/2014/main" id="{B1FAB223-33C7-83AC-3325-8E51CB65176B}"/>
              </a:ext>
            </a:extLst>
          </p:cNvPr>
          <p:cNvSpPr txBox="1">
            <a:spLocks/>
          </p:cNvSpPr>
          <p:nvPr/>
        </p:nvSpPr>
        <p:spPr bwMode="auto">
          <a:xfrm>
            <a:off x="6880225" y="6415088"/>
            <a:ext cx="22415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88" tIns="47544" rIns="95088" bIns="47544"/>
          <a:lstStyle>
            <a:lvl1pPr defTabSz="950913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73113" indent="-298450" defTabSz="9509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89038" indent="-238125" defTabSz="950913">
              <a:spcBef>
                <a:spcPct val="20000"/>
              </a:spcBef>
              <a:buClr>
                <a:schemeClr val="accent2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63700" indent="-238125" defTabSz="950913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139950" indent="-238125" defTabSz="950913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971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30543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5115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9687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E9DE621-1542-4025-A7CD-EE95944DF794}" type="slidenum">
              <a:rPr lang="en-US" altLang="en-US" sz="10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0902EB-4595-1A6C-6C7A-5DB62FF740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2740"/>
          <a:stretch/>
        </p:blipFill>
        <p:spPr>
          <a:xfrm>
            <a:off x="3654426" y="4356100"/>
            <a:ext cx="1527174" cy="1145381"/>
          </a:xfrm>
          <a:prstGeom prst="rect">
            <a:avLst/>
          </a:prstGeom>
        </p:spPr>
      </p:pic>
      <p:pic>
        <p:nvPicPr>
          <p:cNvPr id="13329" name="Picture 17" descr="Photo">
            <a:extLst>
              <a:ext uri="{FF2B5EF4-FFF2-40B4-BE49-F238E27FC236}">
                <a16:creationId xmlns:a16="http://schemas.microsoft.com/office/drawing/2014/main" id="{C8A278DB-227A-6051-46BC-112C28DB7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6"/>
          <a:stretch/>
        </p:blipFill>
        <p:spPr bwMode="auto">
          <a:xfrm>
            <a:off x="446862" y="3136901"/>
            <a:ext cx="1534338" cy="114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F08AE6-9F45-6203-CD3D-A40CEC630E3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1531"/>
          <a:stretch/>
        </p:blipFill>
        <p:spPr>
          <a:xfrm>
            <a:off x="446862" y="4352928"/>
            <a:ext cx="1527822" cy="1150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97B98B-C3E9-4BB7-2CA6-AD0EC1ECADF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2235"/>
          <a:stretch/>
        </p:blipFill>
        <p:spPr>
          <a:xfrm>
            <a:off x="2060575" y="1920875"/>
            <a:ext cx="1519237" cy="1139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FC5D4A-DE5C-67C3-5D04-A8E145609E0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0616"/>
          <a:stretch/>
        </p:blipFill>
        <p:spPr>
          <a:xfrm>
            <a:off x="3651085" y="3136901"/>
            <a:ext cx="1533690" cy="114617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3E1ED6F-6799-85F2-2639-8FEC95BF3B8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Miami Crossing</a:t>
            </a:r>
            <a:br>
              <a:rPr lang="en-US" altLang="en-US"/>
            </a:br>
            <a:r>
              <a:rPr lang="en-US" altLang="en-US"/>
              <a:t>JEDD Board of Directors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F4AC436-2F0C-D0DE-3DA2-785917E6D0C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9425" y="1643063"/>
            <a:ext cx="8664575" cy="48498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The JEDD is governed by a five-member</a:t>
            </a:r>
            <a:r>
              <a:rPr lang="en-US" altLang="en-US" b="1" dirty="0"/>
              <a:t> </a:t>
            </a:r>
            <a:r>
              <a:rPr lang="en-US" altLang="en-US" dirty="0"/>
              <a:t>Board: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sz="2000" dirty="0"/>
              <a:t>Chair Tawana Jones, Montgomery County</a:t>
            </a:r>
          </a:p>
          <a:p>
            <a:pPr eaLnBrk="1" hangingPunct="1">
              <a:defRPr/>
            </a:pPr>
            <a:r>
              <a:rPr lang="en-US" altLang="en-US" sz="2000" dirty="0"/>
              <a:t>Vice-Chair Emily Christian, City of Miamisburg</a:t>
            </a:r>
          </a:p>
          <a:p>
            <a:pPr eaLnBrk="1" hangingPunct="1">
              <a:defRPr/>
            </a:pPr>
            <a:r>
              <a:rPr lang="en-US" altLang="en-US" sz="2000" dirty="0"/>
              <a:t>Treasurer Clay McCord, Miami Township</a:t>
            </a:r>
          </a:p>
          <a:p>
            <a:pPr eaLnBrk="1" hangingPunct="1">
              <a:defRPr/>
            </a:pPr>
            <a:r>
              <a:rPr lang="en-US" altLang="en-US" sz="2000" dirty="0"/>
              <a:t>Andrew Rodney, City of Miamisburg</a:t>
            </a:r>
          </a:p>
          <a:p>
            <a:pPr eaLnBrk="1" hangingPunct="1">
              <a:defRPr/>
            </a:pPr>
            <a:r>
              <a:rPr lang="en-US" altLang="en-US" sz="2000" dirty="0"/>
              <a:t>Alex Carlson, Miami Township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sp>
        <p:nvSpPr>
          <p:cNvPr id="15364" name="Text Box 11">
            <a:extLst>
              <a:ext uri="{FF2B5EF4-FFF2-40B4-BE49-F238E27FC236}">
                <a16:creationId xmlns:a16="http://schemas.microsoft.com/office/drawing/2014/main" id="{D54613AD-1A23-CE1C-2D88-2974EFFEA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6416675"/>
            <a:ext cx="1055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950913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509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spcBef>
                <a:spcPct val="20000"/>
              </a:spcBef>
              <a:buClr>
                <a:schemeClr val="accent2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Century Gothic" panose="020B0502020202020204" pitchFamily="34" charset="0"/>
              </a:rPr>
              <a:t>Board</a:t>
            </a:r>
          </a:p>
        </p:txBody>
      </p:sp>
      <p:sp>
        <p:nvSpPr>
          <p:cNvPr id="15365" name="Slide Number Placeholder 5">
            <a:extLst>
              <a:ext uri="{FF2B5EF4-FFF2-40B4-BE49-F238E27FC236}">
                <a16:creationId xmlns:a16="http://schemas.microsoft.com/office/drawing/2014/main" id="{699E2FDB-D6BB-C859-7228-77D5729584C6}"/>
              </a:ext>
            </a:extLst>
          </p:cNvPr>
          <p:cNvSpPr txBox="1">
            <a:spLocks/>
          </p:cNvSpPr>
          <p:nvPr/>
        </p:nvSpPr>
        <p:spPr bwMode="auto">
          <a:xfrm>
            <a:off x="6880225" y="6415088"/>
            <a:ext cx="22415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88" tIns="47544" rIns="95088" bIns="47544"/>
          <a:lstStyle>
            <a:lvl1pPr defTabSz="950913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73113" indent="-298450" defTabSz="9509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89038" indent="-238125" defTabSz="950913">
              <a:spcBef>
                <a:spcPct val="20000"/>
              </a:spcBef>
              <a:buClr>
                <a:schemeClr val="accent2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63700" indent="-238125" defTabSz="950913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139950" indent="-238125" defTabSz="950913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971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30543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5115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9687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C11AB9F-EDAD-4A57-90FD-09DFF16F3C92}" type="slidenum">
              <a:rPr lang="en-US" altLang="en-US" sz="10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6CA5705-4507-F1A8-338A-3561DE8D2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5875"/>
            <a:ext cx="896143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8" tIns="47544" rIns="95088" bIns="47544" anchor="ctr"/>
          <a:lstStyle/>
          <a:p>
            <a:pPr algn="ctr" defTabSz="950913" eaLnBrk="1" hangingPunct="1">
              <a:defRPr/>
            </a:pPr>
            <a:r>
              <a:rPr 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2023 Accomplishments</a:t>
            </a:r>
          </a:p>
        </p:txBody>
      </p:sp>
      <p:sp>
        <p:nvSpPr>
          <p:cNvPr id="3" name="Rectangle 1027">
            <a:extLst>
              <a:ext uri="{FF2B5EF4-FFF2-40B4-BE49-F238E27FC236}">
                <a16:creationId xmlns:a16="http://schemas.microsoft.com/office/drawing/2014/main" id="{CAC042D5-DF8C-79C9-9AD0-2B26A72FF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85888"/>
            <a:ext cx="548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8" tIns="47544" rIns="95088" bIns="47544"/>
          <a:lstStyle/>
          <a:p>
            <a:pPr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defRPr/>
            </a:pPr>
            <a:endParaRPr lang="en-US" sz="1800" kern="0" dirty="0">
              <a:solidFill>
                <a:schemeClr val="tx2"/>
              </a:solidFill>
              <a:latin typeface="+mn-lt"/>
            </a:endParaRP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r>
              <a:rPr lang="en-US" sz="1800" kern="0" dirty="0">
                <a:solidFill>
                  <a:schemeClr val="tx2"/>
                </a:solidFill>
                <a:latin typeface="+mn-lt"/>
              </a:rPr>
              <a:t>Cooperation with ODOT on Exit 44 Improvements</a:t>
            </a:r>
          </a:p>
          <a:p>
            <a:pPr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defRPr/>
            </a:pPr>
            <a:endParaRPr lang="en-US" sz="1800" kern="0" dirty="0">
              <a:solidFill>
                <a:schemeClr val="tx2"/>
              </a:solidFill>
              <a:latin typeface="+mn-lt"/>
            </a:endParaRP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r>
              <a:rPr lang="en-US" sz="1800" kern="0" dirty="0">
                <a:solidFill>
                  <a:schemeClr val="tx2"/>
                </a:solidFill>
                <a:latin typeface="+mn-lt"/>
              </a:rPr>
              <a:t>Successful application for enhancement project along Kingsridge Drive</a:t>
            </a: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endParaRPr lang="en-US" sz="1800" kern="0" dirty="0">
              <a:solidFill>
                <a:schemeClr val="tx2"/>
              </a:solidFill>
              <a:latin typeface="+mn-lt"/>
            </a:endParaRP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r>
              <a:rPr lang="en-US" sz="1800" kern="0" dirty="0">
                <a:solidFill>
                  <a:schemeClr val="tx2"/>
                </a:solidFill>
                <a:latin typeface="+mn-lt"/>
              </a:rPr>
              <a:t>Updated Marketing Materials</a:t>
            </a: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endParaRPr lang="en-US" sz="1800" kern="0" dirty="0">
              <a:solidFill>
                <a:schemeClr val="tx2"/>
              </a:solidFill>
              <a:latin typeface="+mn-lt"/>
            </a:endParaRP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r>
              <a:rPr lang="en-US" sz="1800" kern="0" dirty="0">
                <a:solidFill>
                  <a:schemeClr val="tx2"/>
                </a:solidFill>
                <a:latin typeface="+mn-lt"/>
              </a:rPr>
              <a:t>Initiated a refurbishment of website and formalized economic assistance grant program</a:t>
            </a: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endParaRPr lang="en-US" sz="1800" kern="0" dirty="0">
              <a:solidFill>
                <a:schemeClr val="tx2"/>
              </a:solidFill>
              <a:latin typeface="+mn-lt"/>
            </a:endParaRP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r>
              <a:rPr lang="en-US" sz="1800" kern="0" dirty="0">
                <a:solidFill>
                  <a:schemeClr val="tx2"/>
                </a:solidFill>
                <a:latin typeface="+mn-lt"/>
              </a:rPr>
              <a:t>Assisted in funding a permanent home for Safety Village at Jane Chance Elementary</a:t>
            </a: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endParaRPr lang="en-US" sz="1800" kern="0" dirty="0">
              <a:solidFill>
                <a:schemeClr val="tx2"/>
              </a:solidFill>
              <a:latin typeface="+mn-lt"/>
            </a:endParaRP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endParaRPr lang="en-US" sz="2400" kern="0" dirty="0">
              <a:solidFill>
                <a:schemeClr val="tx2"/>
              </a:solidFill>
              <a:latin typeface="+mn-lt"/>
            </a:endParaRP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endParaRPr lang="en-US" sz="2000" kern="0" dirty="0">
              <a:solidFill>
                <a:schemeClr val="tx2"/>
              </a:solidFill>
              <a:latin typeface="+mn-lt"/>
            </a:endParaRP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spcAft>
                <a:spcPts val="125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endParaRPr lang="en-US" sz="240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388" name="Text Box 11">
            <a:extLst>
              <a:ext uri="{FF2B5EF4-FFF2-40B4-BE49-F238E27FC236}">
                <a16:creationId xmlns:a16="http://schemas.microsoft.com/office/drawing/2014/main" id="{375455C6-AAFA-6833-8BAC-2E8C6827E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6416675"/>
            <a:ext cx="286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950913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509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spcBef>
                <a:spcPct val="20000"/>
              </a:spcBef>
              <a:buClr>
                <a:schemeClr val="accent2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Century Gothic" panose="020B0502020202020204" pitchFamily="34" charset="0"/>
              </a:rPr>
              <a:t>Accomplishments</a:t>
            </a:r>
          </a:p>
        </p:txBody>
      </p:sp>
      <p:sp>
        <p:nvSpPr>
          <p:cNvPr id="16389" name="Slide Number Placeholder 5">
            <a:extLst>
              <a:ext uri="{FF2B5EF4-FFF2-40B4-BE49-F238E27FC236}">
                <a16:creationId xmlns:a16="http://schemas.microsoft.com/office/drawing/2014/main" id="{E0D68C39-D1BB-F0BE-E759-DF445025DF7A}"/>
              </a:ext>
            </a:extLst>
          </p:cNvPr>
          <p:cNvSpPr txBox="1">
            <a:spLocks/>
          </p:cNvSpPr>
          <p:nvPr/>
        </p:nvSpPr>
        <p:spPr bwMode="auto">
          <a:xfrm>
            <a:off x="6880225" y="6415088"/>
            <a:ext cx="22415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88" tIns="47544" rIns="95088" bIns="47544"/>
          <a:lstStyle>
            <a:lvl1pPr defTabSz="950913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73113" indent="-298450" defTabSz="9509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89038" indent="-238125" defTabSz="950913">
              <a:spcBef>
                <a:spcPct val="20000"/>
              </a:spcBef>
              <a:buClr>
                <a:schemeClr val="accent2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63700" indent="-238125" defTabSz="950913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139950" indent="-238125" defTabSz="950913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971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30543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5115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9687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B353B8-F737-4B96-ADEA-A979AD45BB66}" type="slidenum">
              <a:rPr lang="en-US" altLang="en-US" sz="10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02199-7417-BCA4-18BC-9FD4ACE6D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480" y="1615281"/>
            <a:ext cx="3485920" cy="1752600"/>
          </a:xfrm>
          <a:prstGeom prst="rect">
            <a:avLst/>
          </a:prstGeom>
        </p:spPr>
      </p:pic>
      <p:pic>
        <p:nvPicPr>
          <p:cNvPr id="7" name="Picture 6" descr="A large dirt patch in a field&#10;&#10;Description automatically generated with medium confidence">
            <a:extLst>
              <a:ext uri="{FF2B5EF4-FFF2-40B4-BE49-F238E27FC236}">
                <a16:creationId xmlns:a16="http://schemas.microsoft.com/office/drawing/2014/main" id="{5A3698D1-9CE0-7B8B-A200-2C59D8BF3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00" y="3444082"/>
            <a:ext cx="3485920" cy="261444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C9927CC-3B4C-387F-B6D4-961245D80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5875"/>
            <a:ext cx="896143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8" tIns="47544" rIns="95088" bIns="47544" anchor="ctr"/>
          <a:lstStyle/>
          <a:p>
            <a:pPr algn="ctr" defTabSz="950913" eaLnBrk="1" hangingPunct="1">
              <a:defRPr/>
            </a:pPr>
            <a:r>
              <a:rPr 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2024 Plans for District</a:t>
            </a:r>
          </a:p>
        </p:txBody>
      </p:sp>
      <p:sp>
        <p:nvSpPr>
          <p:cNvPr id="3" name="Rectangle 1027">
            <a:extLst>
              <a:ext uri="{FF2B5EF4-FFF2-40B4-BE49-F238E27FC236}">
                <a16:creationId xmlns:a16="http://schemas.microsoft.com/office/drawing/2014/main" id="{B8A9A0E1-C364-109D-45FA-611FB907F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85888"/>
            <a:ext cx="88169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8" tIns="47544" rIns="95088" bIns="47544"/>
          <a:lstStyle/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r>
              <a:rPr lang="en-US" sz="2000" kern="0" dirty="0">
                <a:solidFill>
                  <a:schemeClr val="tx2"/>
                </a:solidFill>
                <a:latin typeface="+mn-lt"/>
              </a:rPr>
              <a:t>Launch revamped Economic Assistance Grant program</a:t>
            </a: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endParaRPr lang="en-US" sz="2000" kern="0" dirty="0">
              <a:solidFill>
                <a:schemeClr val="tx2"/>
              </a:solidFill>
              <a:latin typeface="+mn-lt"/>
            </a:endParaRP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r>
              <a:rPr lang="en-US" sz="2000" kern="0" dirty="0">
                <a:solidFill>
                  <a:schemeClr val="tx2"/>
                </a:solidFill>
                <a:latin typeface="+mn-lt"/>
              </a:rPr>
              <a:t>Conduct targeted BR&amp;E visits with JEDD and non-JEDD businesses</a:t>
            </a: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endParaRPr lang="en-US" sz="2000" kern="0" dirty="0">
              <a:solidFill>
                <a:schemeClr val="tx2"/>
              </a:solidFill>
              <a:latin typeface="+mn-lt"/>
            </a:endParaRP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r>
              <a:rPr lang="en-US" sz="2000" kern="0" dirty="0">
                <a:solidFill>
                  <a:schemeClr val="tx2"/>
                </a:solidFill>
                <a:latin typeface="+mn-lt"/>
              </a:rPr>
              <a:t>Finalize proposed improvements to Exit 44</a:t>
            </a: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endParaRPr lang="en-US" sz="2000" kern="0" dirty="0">
              <a:solidFill>
                <a:schemeClr val="tx2"/>
              </a:solidFill>
              <a:latin typeface="+mn-lt"/>
            </a:endParaRP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r>
              <a:rPr lang="en-US" sz="2000" kern="0" dirty="0">
                <a:solidFill>
                  <a:schemeClr val="tx2"/>
                </a:solidFill>
                <a:latin typeface="+mn-lt"/>
              </a:rPr>
              <a:t>Work with ODOT to prepare preliminary engineering for Kingsridge Drive</a:t>
            </a: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endParaRPr lang="en-US" sz="2000" kern="0" dirty="0">
              <a:solidFill>
                <a:schemeClr val="tx2"/>
              </a:solidFill>
              <a:latin typeface="+mn-lt"/>
            </a:endParaRP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r>
              <a:rPr lang="en-US" sz="2000" kern="0" dirty="0">
                <a:solidFill>
                  <a:schemeClr val="tx2"/>
                </a:solidFill>
                <a:latin typeface="+mn-lt"/>
              </a:rPr>
              <a:t>Further incorporation of the Miami Crossing branding within the Dayton Mall and around the district.</a:t>
            </a: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endParaRPr lang="en-US" sz="2000" kern="0" dirty="0">
              <a:solidFill>
                <a:schemeClr val="tx2"/>
              </a:solidFill>
              <a:latin typeface="+mn-lt"/>
            </a:endParaRP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r>
              <a:rPr lang="en-US" sz="2000" kern="0" dirty="0">
                <a:solidFill>
                  <a:schemeClr val="tx2"/>
                </a:solidFill>
                <a:latin typeface="+mn-lt"/>
              </a:rPr>
              <a:t>Help the Miami Crossing District, including the Dayton Mall, redevelop by supporting future changes</a:t>
            </a: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endParaRPr lang="en-US" sz="1800" kern="0" dirty="0">
              <a:solidFill>
                <a:schemeClr val="tx2"/>
              </a:solidFill>
              <a:latin typeface="+mn-lt"/>
            </a:endParaRP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endParaRPr lang="en-US" sz="2400" kern="0" dirty="0">
              <a:solidFill>
                <a:schemeClr val="tx2"/>
              </a:solidFill>
              <a:latin typeface="+mn-lt"/>
            </a:endParaRP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endParaRPr lang="en-US" sz="2000" kern="0" dirty="0">
              <a:solidFill>
                <a:schemeClr val="tx2"/>
              </a:solidFill>
              <a:latin typeface="+mn-lt"/>
            </a:endParaRPr>
          </a:p>
          <a:p>
            <a:pPr marL="357188" indent="-357188" defTabSz="950913" eaLnBrk="1" hangingPunct="1">
              <a:lnSpc>
                <a:spcPct val="80000"/>
              </a:lnSpc>
              <a:spcBef>
                <a:spcPct val="20000"/>
              </a:spcBef>
              <a:spcAft>
                <a:spcPts val="125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endParaRPr lang="en-US" sz="240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436" name="Text Box 11">
            <a:extLst>
              <a:ext uri="{FF2B5EF4-FFF2-40B4-BE49-F238E27FC236}">
                <a16:creationId xmlns:a16="http://schemas.microsoft.com/office/drawing/2014/main" id="{6FD768BA-218B-1E72-FC5A-C81CE3DC6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6416675"/>
            <a:ext cx="173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950913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509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spcBef>
                <a:spcPct val="20000"/>
              </a:spcBef>
              <a:buClr>
                <a:schemeClr val="accent2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entury Gothic" panose="020B0502020202020204" pitchFamily="34" charset="0"/>
              </a:rPr>
              <a:t>2024 Plans</a:t>
            </a:r>
          </a:p>
        </p:txBody>
      </p:sp>
      <p:sp>
        <p:nvSpPr>
          <p:cNvPr id="18437" name="Slide Number Placeholder 5">
            <a:extLst>
              <a:ext uri="{FF2B5EF4-FFF2-40B4-BE49-F238E27FC236}">
                <a16:creationId xmlns:a16="http://schemas.microsoft.com/office/drawing/2014/main" id="{709E95D6-889D-190E-E7E2-EAAF1EE3C590}"/>
              </a:ext>
            </a:extLst>
          </p:cNvPr>
          <p:cNvSpPr txBox="1">
            <a:spLocks/>
          </p:cNvSpPr>
          <p:nvPr/>
        </p:nvSpPr>
        <p:spPr bwMode="auto">
          <a:xfrm>
            <a:off x="6880225" y="6415088"/>
            <a:ext cx="22415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88" tIns="47544" rIns="95088" bIns="47544"/>
          <a:lstStyle>
            <a:lvl1pPr defTabSz="950913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73113" indent="-298450" defTabSz="9509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89038" indent="-238125" defTabSz="950913">
              <a:spcBef>
                <a:spcPct val="20000"/>
              </a:spcBef>
              <a:buClr>
                <a:schemeClr val="accent2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63700" indent="-238125" defTabSz="950913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139950" indent="-238125" defTabSz="950913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971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30543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5115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968750" indent="-238125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7FC2696-F607-4F48-99F5-CF9D75413D0B}" type="slidenum">
              <a:rPr lang="en-US" altLang="en-US" sz="10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78">
            <a:extLst>
              <a:ext uri="{FF2B5EF4-FFF2-40B4-BE49-F238E27FC236}">
                <a16:creationId xmlns:a16="http://schemas.microsoft.com/office/drawing/2014/main" id="{0265A6B4-8A11-ACBF-26C1-A05F90472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609" y="6262688"/>
            <a:ext cx="441499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950913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509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spcBef>
                <a:spcPct val="20000"/>
              </a:spcBef>
              <a:buClr>
                <a:schemeClr val="accent2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entury Gothic" panose="020B0502020202020204" pitchFamily="34" charset="0"/>
              </a:rPr>
              <a:t>2023 YTD Financial Summary</a:t>
            </a:r>
            <a:endParaRPr lang="en-US" altLang="en-US" sz="1000" b="1" dirty="0">
              <a:latin typeface="Century Gothic" panose="020B0502020202020204" pitchFamily="34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 dirty="0">
                <a:latin typeface="Century Gothic" panose="020B0502020202020204" pitchFamily="34" charset="0"/>
              </a:rPr>
              <a:t>As of 11/30/2023</a:t>
            </a:r>
          </a:p>
        </p:txBody>
      </p:sp>
      <p:graphicFrame>
        <p:nvGraphicFramePr>
          <p:cNvPr id="38984" name="Group 72">
            <a:extLst>
              <a:ext uri="{FF2B5EF4-FFF2-40B4-BE49-F238E27FC236}">
                <a16:creationId xmlns:a16="http://schemas.microsoft.com/office/drawing/2014/main" id="{3850D627-B677-C7CC-B9FD-E725B10ADE21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66688"/>
          <a:ext cx="9144000" cy="5854655"/>
        </p:xfrm>
        <a:graphic>
          <a:graphicData uri="http://schemas.openxmlformats.org/drawingml/2006/table">
            <a:tbl>
              <a:tblPr/>
              <a:tblGrid>
                <a:gridCol w="6754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9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393">
                <a:tc gridSpan="2"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REVENUES</a:t>
                      </a: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947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Income Tax (Q3 collections have not been received from City of Miamisburg)</a:t>
                      </a: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$ 1,124,167</a:t>
                      </a: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947"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Total Revenues:</a:t>
                      </a: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BB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$ 1,124,167</a:t>
                      </a: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B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47">
                <a:tc gridSpan="2"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EXPENDITURES</a:t>
                      </a: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947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Inter-Government Disbursement to Miami Township </a:t>
                      </a: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(based on Prior Year collections)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$ 659,125</a:t>
                      </a: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947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Inter-Government Disbursement to Miamisburg </a:t>
                      </a: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(based on Prior Year collections)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282,482</a:t>
                      </a: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947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Liability Insurance</a:t>
                      </a: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6,315</a:t>
                      </a: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947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Legal Fees &amp; Notices</a:t>
                      </a: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10,192</a:t>
                      </a: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947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Audit/Bank Fees</a:t>
                      </a: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201</a:t>
                      </a: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947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Meetings/Marketing/Office Supplies/Misc.</a:t>
                      </a: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1402</a:t>
                      </a: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947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District Development Plans/Maintenance Activities </a:t>
                      </a: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109,862</a:t>
                      </a: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947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Landscaping (ROW)</a:t>
                      </a: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10,208</a:t>
                      </a: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947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PY Expenses Paid in January</a:t>
                      </a: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11,840</a:t>
                      </a: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947"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Total Expenditures:</a:t>
                      </a:r>
                    </a:p>
                  </a:txBody>
                  <a:tcPr marL="91453" marR="91453"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BB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$1,091,627 </a:t>
                      </a:r>
                    </a:p>
                  </a:txBody>
                  <a:tcPr marL="91453" marR="91453"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B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947"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Net Contribution: (Revenues Less Expenditures)</a:t>
                      </a:r>
                    </a:p>
                  </a:txBody>
                  <a:tcPr marL="91453" marR="91453"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$ 32,541 </a:t>
                      </a:r>
                    </a:p>
                  </a:txBody>
                  <a:tcPr marL="91453" marR="91453"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947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Fund Balance (01/01/2023)</a:t>
                      </a:r>
                    </a:p>
                  </a:txBody>
                  <a:tcPr marL="91453" marR="91453"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$ 2,820,129</a:t>
                      </a:r>
                    </a:p>
                  </a:txBody>
                  <a:tcPr marL="91453" marR="91453"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947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Projected Fund Balance (12/31/2023) before Reserves</a:t>
                      </a:r>
                    </a:p>
                  </a:txBody>
                  <a:tcPr marL="91453" marR="91453"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2,825,669</a:t>
                      </a:r>
                    </a:p>
                  </a:txBody>
                  <a:tcPr marL="91453" marR="91453"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947">
                <a:tc gridSpan="2"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RESERVES</a:t>
                      </a:r>
                    </a:p>
                  </a:txBody>
                  <a:tcPr marL="91453" marR="91453"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947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Inter-Government Disbursement to Miami Township </a:t>
                      </a: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(based on Current Year collections)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$ 800,188</a:t>
                      </a:r>
                    </a:p>
                  </a:txBody>
                  <a:tcPr marL="91453" marR="91453"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947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Government Disbursement to Miamisburg </a:t>
                      </a: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(based on Current Year collections)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53" marR="91453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342,938</a:t>
                      </a:r>
                    </a:p>
                  </a:txBody>
                  <a:tcPr marL="91453" marR="91453"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3947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Local Match Contribution for ODOT Exit #44 Redesign Project</a:t>
                      </a:r>
                    </a:p>
                  </a:txBody>
                  <a:tcPr marL="91453" marR="91453"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128,700</a:t>
                      </a:r>
                    </a:p>
                  </a:txBody>
                  <a:tcPr marL="91453" marR="91453"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3947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Economic Development Assistance Activities</a:t>
                      </a:r>
                    </a:p>
                  </a:txBody>
                  <a:tcPr marL="91453" marR="91453"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50,000</a:t>
                      </a:r>
                    </a:p>
                  </a:txBody>
                  <a:tcPr marL="91453" marR="91453"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3947"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Total Reserves:</a:t>
                      </a:r>
                    </a:p>
                  </a:txBody>
                  <a:tcPr marL="91453" marR="91453"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BB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$1,321,826 </a:t>
                      </a:r>
                    </a:p>
                  </a:txBody>
                  <a:tcPr marL="91453" marR="91453"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B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3911"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FUND BALANCE AFTER RESERVES</a:t>
                      </a:r>
                    </a:p>
                  </a:txBody>
                  <a:tcPr marL="91453" marR="91453"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$ 1,530,843</a:t>
                      </a:r>
                    </a:p>
                  </a:txBody>
                  <a:tcPr marL="91453" marR="91453"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4">
            <a:extLst>
              <a:ext uri="{FF2B5EF4-FFF2-40B4-BE49-F238E27FC236}">
                <a16:creationId xmlns:a16="http://schemas.microsoft.com/office/drawing/2014/main" id="{D579F98C-4A18-8D44-83B1-EF058B54B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216" y="6338888"/>
            <a:ext cx="3557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950913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509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spcBef>
                <a:spcPct val="20000"/>
              </a:spcBef>
              <a:buClr>
                <a:schemeClr val="accent2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spcBef>
                <a:spcPct val="20000"/>
              </a:spcBef>
              <a:buClr>
                <a:schemeClr val="tx1"/>
              </a:buClr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entury Gothic" panose="020B0502020202020204" pitchFamily="34" charset="0"/>
              </a:rPr>
              <a:t>2024 Budget-</a:t>
            </a:r>
            <a:r>
              <a:rPr lang="en-US" altLang="en-US" b="1" i="1" dirty="0">
                <a:solidFill>
                  <a:srgbClr val="97BB77"/>
                </a:solidFill>
                <a:latin typeface="Century Gothic" panose="020B0502020202020204" pitchFamily="34" charset="0"/>
              </a:rPr>
              <a:t>Proposed</a:t>
            </a:r>
            <a:endParaRPr lang="en-US" altLang="en-US" b="1" dirty="0">
              <a:solidFill>
                <a:srgbClr val="97BB77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Group 286">
            <a:extLst>
              <a:ext uri="{FF2B5EF4-FFF2-40B4-BE49-F238E27FC236}">
                <a16:creationId xmlns:a16="http://schemas.microsoft.com/office/drawing/2014/main" id="{D2D2F04C-5793-31FB-2656-AEB927A6AF8A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395288"/>
          <a:ext cx="9144000" cy="5853108"/>
        </p:xfrm>
        <a:graphic>
          <a:graphicData uri="http://schemas.openxmlformats.org/drawingml/2006/table">
            <a:tbl>
              <a:tblPr/>
              <a:tblGrid>
                <a:gridCol w="7350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79">
                <a:tc gridSpan="2"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REVENUE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509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Income Tax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$ 1,075,000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Total Revenue: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BB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$ 1,075,000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B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79">
                <a:tc gridSpan="2"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EXPENDITURES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509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Inter-Government Disbursement to Miami Township </a:t>
                      </a: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(based on Prior Year collections)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$ 563,142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Inter-Government Disbursement to City of Dayton </a:t>
                      </a: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(based on Prior Year collections)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241,347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Miami Crossing District Development Fund &amp; Development Assistance Payments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80,000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Economic Development Assistance Payments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Liability Insurance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7,000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Legal Counsel Fees &amp; Notices and Audit Fees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6,750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Maintenance (ROW, Banners)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14,000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Meetings/Office Supplies/Misc.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450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LT Maintenance Reserve Contribution (0.05% of Income) – </a:t>
                      </a: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projected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5,375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Total Expenditures: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BB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$ 938,064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B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charset="0"/>
                        </a:rPr>
                        <a:t>Net Contribution: </a:t>
                      </a: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charset="0"/>
                        </a:rPr>
                        <a:t>(Revenue less Expenditures)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charset="0"/>
                        </a:rPr>
                        <a:t>$ 136,936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January 1 - Fund Balance (estimated)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$ 2,852,669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December 31 – Fund Balance (estimated ) - Before Reserves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2,989,605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891">
                <a:tc gridSpan="2"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RESERVES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509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2025 Inter-Government Distribution to Miami Township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710,000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2025 Inter-Government Distribution to the City of Miamisburg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305,000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Specific Projects (including Development Plans)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128,700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Development Assistance Activities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50,000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Total Reserves: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BB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$ 1,193,700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B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PROJECTED ENDING FUND BALANCE – After Reserves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$ 1,795,905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Watermark">
  <a:themeElements>
    <a:clrScheme name="Watermark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D9F3E7"/>
      </a:accent2>
      <a:accent3>
        <a:srgbClr val="FFFFFF"/>
      </a:accent3>
      <a:accent4>
        <a:srgbClr val="000000"/>
      </a:accent4>
      <a:accent5>
        <a:srgbClr val="CAE2FF"/>
      </a:accent5>
      <a:accent6>
        <a:srgbClr val="C4DCD1"/>
      </a:accent6>
      <a:hlink>
        <a:srgbClr val="6767FF"/>
      </a:hlink>
      <a:folHlink>
        <a:srgbClr val="9933FF"/>
      </a:folHlink>
    </a:clrScheme>
    <a:fontScheme name="2_Watermark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09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09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FF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FFFF"/>
        </a:accent5>
        <a:accent6>
          <a:srgbClr val="8AB9E7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FF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E7E7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EFEF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AE6D9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D0FCE5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CE4CF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D0FCEB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CE4D5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D9F3E7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C4DCD1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7670</TotalTime>
  <Words>764</Words>
  <Application>Microsoft Office PowerPoint</Application>
  <PresentationFormat>Custom</PresentationFormat>
  <Paragraphs>199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Times New Roman</vt:lpstr>
      <vt:lpstr>Wingdings</vt:lpstr>
      <vt:lpstr>Echo</vt:lpstr>
      <vt:lpstr>2_Watermark</vt:lpstr>
      <vt:lpstr>2023 Annual Report</vt:lpstr>
      <vt:lpstr>Miami Crossing  JEDD</vt:lpstr>
      <vt:lpstr>Primary Benefits</vt:lpstr>
      <vt:lpstr>PowerPoint Presentation</vt:lpstr>
      <vt:lpstr>Miami Crossing JEDD Board of Directors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Dayton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Economic  Development Districts</dc:title>
  <dc:creator>CITY OF DAYTON</dc:creator>
  <cp:lastModifiedBy>Priest, Erica</cp:lastModifiedBy>
  <cp:revision>493</cp:revision>
  <cp:lastPrinted>2021-12-06T20:17:32Z</cp:lastPrinted>
  <dcterms:created xsi:type="dcterms:W3CDTF">2004-11-03T19:06:56Z</dcterms:created>
  <dcterms:modified xsi:type="dcterms:W3CDTF">2023-12-07T15:49:57Z</dcterms:modified>
</cp:coreProperties>
</file>